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65" r:id="rId2"/>
    <p:sldId id="286" r:id="rId3"/>
    <p:sldId id="313" r:id="rId4"/>
    <p:sldId id="320" r:id="rId5"/>
    <p:sldId id="321" r:id="rId6"/>
    <p:sldId id="322" r:id="rId7"/>
    <p:sldId id="310" r:id="rId8"/>
    <p:sldId id="273" r:id="rId9"/>
    <p:sldId id="292" r:id="rId10"/>
    <p:sldId id="311" r:id="rId11"/>
    <p:sldId id="314" r:id="rId12"/>
    <p:sldId id="308" r:id="rId13"/>
    <p:sldId id="298" r:id="rId14"/>
    <p:sldId id="315" r:id="rId15"/>
    <p:sldId id="276" r:id="rId16"/>
    <p:sldId id="316" r:id="rId17"/>
    <p:sldId id="305" r:id="rId18"/>
    <p:sldId id="312" r:id="rId19"/>
    <p:sldId id="309" r:id="rId20"/>
    <p:sldId id="32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60" y="-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62A71-BC85-8049-8697-F298BD79EBBA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BC01A-C73D-B947-A55C-B81EDCAF0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A26FE-3988-A24B-9141-3979EFA42729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29A3F-B9AF-4F42-9D0D-5949BCA527C5}" type="slidenum">
              <a:rPr lang="en-US"/>
              <a:pPr/>
              <a:t>18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9A22B-FB5B-754A-AFB0-FE42EA41BBCE}" type="slidenum">
              <a:rPr lang="en-US"/>
              <a:pPr/>
              <a:t>3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662AB-A8BA-5D4C-8354-AEBB43D38007}" type="slidenum">
              <a:rPr lang="en-US"/>
              <a:pPr/>
              <a:t>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3D62F-0B03-4346-96BA-753B94B2C543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29A3F-B9AF-4F42-9D0D-5949BCA527C5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25517-AA37-6A4B-B46C-3ABCD242017F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4F902-6F1B-B347-8797-A724F8AA3C9D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3EC7A-0F8D-F945-83F3-A7F4193612C4}" type="slidenum">
              <a:rPr lang="en-US"/>
              <a:pPr/>
              <a:t>14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3AC48-129B-2C41-9834-219D24BCD6ED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3A1823A-04DC-1A45-A882-47F9294D2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1A63-7D20-C741-A4B7-A8E480D1BDA6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297C-359E-FA46-BF55-FF5D91B4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png"/><Relationship Id="rId1" Type="http://schemas.openxmlformats.org/officeDocument/2006/relationships/video" Target="file://localhost/Users/jlunine2/Documents/NEBULA/sean%20project%204/animation/anim_terr.gif" TargetMode="Externa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4933" y="5535543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The basics of terrestrial planet formation</a:t>
            </a: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The origin </a:t>
            </a:r>
            <a:r>
              <a:rPr lang="en-US" sz="2000" dirty="0"/>
              <a:t>of </a:t>
            </a:r>
            <a:r>
              <a:rPr lang="en-US" sz="2000" dirty="0" smtClean="0"/>
              <a:t>water</a:t>
            </a:r>
            <a:endParaRPr lang="en-US" sz="20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486400" y="6491288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1798 engraving, Pass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94733" y="291042"/>
            <a:ext cx="8221133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 smtClean="0"/>
              <a:t>Lecture 3</a:t>
            </a:r>
            <a:br>
              <a:rPr lang="en-US" sz="4000" dirty="0" smtClean="0"/>
            </a:br>
            <a:r>
              <a:rPr lang="en-US" sz="4000" dirty="0" smtClean="0"/>
              <a:t>Formation of the Terrestrial Planets and Origin of Earth’s water</a:t>
            </a:r>
            <a:endParaRPr lang="en-US" sz="4000" dirty="0"/>
          </a:p>
        </p:txBody>
      </p:sp>
      <p:pic>
        <p:nvPicPr>
          <p:cNvPr id="6" name="Picture 17" descr="Fishing_Parker_Can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866" y="2273300"/>
            <a:ext cx="3886200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981200" y="4724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85800" y="4800600"/>
            <a:ext cx="7696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4" name="Line 4"/>
          <p:cNvSpPr>
            <a:spLocks noChangeShapeType="1"/>
          </p:cNvSpPr>
          <p:nvPr/>
        </p:nvSpPr>
        <p:spPr bwMode="auto">
          <a:xfrm flipV="1">
            <a:off x="1981200" y="5334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8288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8288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18288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18288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1828800" y="106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371600" y="434340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000">
                <a:ea typeface="ＭＳ Ｐゴシック" charset="-128"/>
                <a:cs typeface="ＭＳ Ｐゴシック" charset="-128"/>
              </a:rPr>
              <a:t>-4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-3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1371600" y="2743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-2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371600" y="1828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-1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447800" y="838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0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124200" y="41910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Dry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2514600" y="4572000"/>
            <a:ext cx="16764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3429000" y="4572000"/>
            <a:ext cx="0" cy="152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4191000" y="4191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Enstatite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4343400" y="29718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Ordinary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20" name="Oval 20"/>
          <p:cNvSpPr>
            <a:spLocks noChangeArrowheads="1"/>
          </p:cNvSpPr>
          <p:nvPr/>
        </p:nvSpPr>
        <p:spPr bwMode="auto">
          <a:xfrm>
            <a:off x="5181600" y="3200400"/>
            <a:ext cx="762000" cy="533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5715000" y="2819400"/>
            <a:ext cx="1671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Carbonaceous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22" name="Oval 22"/>
          <p:cNvSpPr>
            <a:spLocks noChangeArrowheads="1"/>
          </p:cNvSpPr>
          <p:nvPr/>
        </p:nvSpPr>
        <p:spPr bwMode="auto">
          <a:xfrm>
            <a:off x="5943600" y="2057400"/>
            <a:ext cx="990600" cy="762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 rot="16200000">
            <a:off x="-915988" y="2247901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>
                <a:ea typeface="ＭＳ Ｐゴシック" charset="-128"/>
                <a:cs typeface="ＭＳ Ｐゴシック" charset="-128"/>
              </a:rPr>
              <a:t>Log</a:t>
            </a:r>
            <a:r>
              <a:rPr lang="it-IT" sz="2400" baseline="-25000">
                <a:ea typeface="ＭＳ Ｐゴシック" charset="-128"/>
                <a:cs typeface="ＭＳ Ｐゴシック" charset="-128"/>
              </a:rPr>
              <a:t>10</a:t>
            </a:r>
            <a:r>
              <a:rPr lang="it-IT" sz="2400">
                <a:ea typeface="ＭＳ Ｐゴシック" charset="-128"/>
                <a:cs typeface="ＭＳ Ｐゴシック" charset="-128"/>
              </a:rPr>
              <a:t>(Water mass fraction)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1889125" y="5381625"/>
            <a:ext cx="67913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400">
                <a:ea typeface="ＭＳ Ｐゴシック" charset="-128"/>
                <a:cs typeface="ＭＳ Ｐゴシック" charset="-128"/>
              </a:rPr>
              <a:t>     0.3                 1.5    2.0    2.5     3.0            4.0 </a:t>
            </a: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685800" y="4800600"/>
            <a:ext cx="1524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8" name="Oval 28"/>
          <p:cNvSpPr>
            <a:spLocks noChangeArrowheads="1"/>
          </p:cNvSpPr>
          <p:nvPr/>
        </p:nvSpPr>
        <p:spPr bwMode="auto">
          <a:xfrm>
            <a:off x="4343400" y="4038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3276600" y="5743575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400">
                <a:ea typeface="ＭＳ Ｐゴシック" charset="-128"/>
                <a:cs typeface="ＭＳ Ｐゴシック" charset="-128"/>
              </a:rPr>
              <a:t>Distance from the Sun, AU</a:t>
            </a: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1981200" y="3581400"/>
            <a:ext cx="6324600" cy="381000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solidFill>
              <a:schemeClr val="accent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6477000" y="3581400"/>
            <a:ext cx="185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solidFill>
                  <a:srgbClr val="564F67"/>
                </a:solidFill>
              </a:rPr>
              <a:t>Earth’s water content</a:t>
            </a: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2270125" y="1109663"/>
            <a:ext cx="37496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/>
              <a:t>Putative parent body (p.b.) locations and water content at the time of the Earth’s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1905000"/>
            <a:ext cx="9144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charset="0"/>
              </a:rPr>
              <a:t>Runaway accretion in a disk of small bodies: &lt;10</a:t>
            </a:r>
            <a:r>
              <a:rPr lang="en-US" baseline="30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years (1)</a:t>
            </a:r>
          </a:p>
          <a:p>
            <a:r>
              <a:rPr lang="en-US">
                <a:latin typeface="Times New Roman" charset="0"/>
              </a:rPr>
              <a:t>	 --terminates when separation exceeds width of feeding zones (Safranov, Hayashi)</a:t>
            </a:r>
          </a:p>
          <a:p>
            <a:pPr>
              <a:buFontTx/>
              <a:buChar char="•"/>
            </a:pPr>
            <a:r>
              <a:rPr lang="en-US">
                <a:latin typeface="Times New Roman" charset="0"/>
              </a:rPr>
              <a:t>‘Oligarchic’ growth period in which embryos grew at expense of smaller bodies: 10</a:t>
            </a:r>
            <a:r>
              <a:rPr lang="en-US" baseline="30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-10</a:t>
            </a:r>
            <a:r>
              <a:rPr lang="en-US" baseline="30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years</a:t>
            </a:r>
          </a:p>
          <a:p>
            <a:r>
              <a:rPr lang="en-US">
                <a:latin typeface="Times New Roman" charset="0"/>
              </a:rPr>
              <a:t>	--largest bodies grow in lockstep; small bodies shrink (Kokubo and Ida)</a:t>
            </a:r>
          </a:p>
          <a:p>
            <a:pPr>
              <a:buFontTx/>
              <a:buChar char="•"/>
            </a:pPr>
            <a:r>
              <a:rPr lang="en-US">
                <a:latin typeface="Times New Roman" charset="0"/>
              </a:rPr>
              <a:t>Orbits of embryos begin to cross: 10</a:t>
            </a:r>
            <a:r>
              <a:rPr lang="en-US" baseline="30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years 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(2)</a:t>
            </a:r>
          </a:p>
          <a:p>
            <a:r>
              <a:rPr lang="en-US">
                <a:latin typeface="Times New Roman" charset="0"/>
              </a:rPr>
              <a:t>	--inner solar system: embryos collide and coalesce to </a:t>
            </a:r>
            <a:r>
              <a:rPr lang="en-US" u="sng">
                <a:latin typeface="Times New Roman" charset="0"/>
              </a:rPr>
              <a:t>&gt;</a:t>
            </a:r>
            <a:r>
              <a:rPr lang="en-US">
                <a:latin typeface="Times New Roman" charset="0"/>
              </a:rPr>
              <a:t> Earth-sized (3)</a:t>
            </a:r>
          </a:p>
          <a:p>
            <a:r>
              <a:rPr lang="en-US">
                <a:latin typeface="Times New Roman" charset="0"/>
              </a:rPr>
              <a:t>	--outer solar system: random velocities of some embryos rise until they are ejected</a:t>
            </a:r>
          </a:p>
          <a:p>
            <a:pPr>
              <a:buFontTx/>
              <a:buChar char="•"/>
            </a:pPr>
            <a:r>
              <a:rPr lang="en-US">
                <a:latin typeface="Times New Roman" charset="0"/>
              </a:rPr>
              <a:t>Cleanup of small bodies: few x 10</a:t>
            </a:r>
            <a:r>
              <a:rPr lang="en-US" baseline="30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years (inner solar system); &gt; 10</a:t>
            </a:r>
            <a:r>
              <a:rPr lang="en-US" baseline="30000">
                <a:latin typeface="Times New Roman" charset="0"/>
              </a:rPr>
              <a:t>9 </a:t>
            </a:r>
            <a:r>
              <a:rPr lang="en-US">
                <a:latin typeface="Times New Roman" charset="0"/>
              </a:rPr>
              <a:t>years (outer solar system)</a:t>
            </a:r>
          </a:p>
          <a:p>
            <a:pPr lvl="1"/>
            <a:r>
              <a:rPr lang="en-US">
                <a:latin typeface="Times New Roman" charset="0"/>
              </a:rPr>
              <a:t>	--Inner solar system: ~ all material in the small bodies ended up in planets </a:t>
            </a:r>
          </a:p>
          <a:p>
            <a:pPr lvl="1"/>
            <a:r>
              <a:rPr lang="en-US">
                <a:latin typeface="Times New Roman" charset="0"/>
              </a:rPr>
              <a:t>	--Outer solar system: most &gt; kilometer-sized bodies ejected</a:t>
            </a:r>
          </a:p>
          <a:p>
            <a:pPr lvl="1"/>
            <a:endParaRPr lang="en-US">
              <a:latin typeface="Times New Roman" charset="0"/>
            </a:endParaRPr>
          </a:p>
          <a:p>
            <a:pPr lvl="1"/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(1) Process might be “delayed” by 10</a:t>
            </a:r>
            <a:r>
              <a:rPr lang="en-US" baseline="30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-10</a:t>
            </a:r>
            <a:r>
              <a:rPr lang="en-US" baseline="30000">
                <a:latin typeface="Times New Roman" charset="0"/>
              </a:rPr>
              <a:t>7 </a:t>
            </a:r>
            <a:r>
              <a:rPr lang="en-US">
                <a:latin typeface="Times New Roman" charset="0"/>
              </a:rPr>
              <a:t>yrs by migrating Jupiters in gas disk (Lin, Papaloizou)</a:t>
            </a:r>
          </a:p>
          <a:p>
            <a:r>
              <a:rPr lang="en-US">
                <a:latin typeface="Times New Roman" charset="0"/>
              </a:rPr>
              <a:t>(2) Growth of Jupiter speeds up or enables growth of embryos to Earth-sized (Chambers)</a:t>
            </a:r>
          </a:p>
          <a:p>
            <a:r>
              <a:rPr lang="en-US">
                <a:latin typeface="Times New Roman" charset="0"/>
              </a:rPr>
              <a:t>(3) Presence of residual gas may interrupt or slow growth from Mars-sized (Kominami and Ida)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095375" y="533400"/>
            <a:ext cx="6719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Scenario for Terrestrial Planet Formation</a:t>
            </a:r>
          </a:p>
          <a:p>
            <a:pPr algn="ctr"/>
            <a:r>
              <a:rPr lang="en-US" sz="2400"/>
              <a:t>(see Goldreich, Lithwick, Sari 2004; with modif.)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33500" y="406400"/>
            <a:ext cx="6477000" cy="60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1012825" y="220663"/>
            <a:ext cx="968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/>
              <a:t>2b</a:t>
            </a:r>
            <a:endParaRPr lang="it-IT"/>
          </a:p>
        </p:txBody>
      </p:sp>
      <p:pic>
        <p:nvPicPr>
          <p:cNvPr id="5" name="anim_terr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1600"/>
            <a:ext cx="80010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858000" y="2438400"/>
            <a:ext cx="228600" cy="1752600"/>
          </a:xfrm>
          <a:prstGeom prst="rect">
            <a:avLst/>
          </a:prstGeom>
          <a:solidFill>
            <a:srgbClr val="FFFF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1600200" y="1752600"/>
            <a:ext cx="6096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1676400" y="3429000"/>
            <a:ext cx="6096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1600200" y="5029200"/>
            <a:ext cx="6096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-92075" y="-39688"/>
            <a:ext cx="579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timescales in the dynamical simulations are correct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18375" y="0"/>
            <a:ext cx="182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/>
              <a:t>Raymond et al,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is not a carbonaceous </a:t>
            </a:r>
            <a:r>
              <a:rPr lang="en-US" dirty="0" err="1" smtClean="0"/>
              <a:t>chondrite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Even 1% carbonaceous, by some reckonings, is too much.</a:t>
            </a:r>
          </a:p>
          <a:p>
            <a:r>
              <a:rPr lang="en-US" dirty="0" smtClean="0"/>
              <a:t>Need to consider other material that was in the asteroid belt but is no longer.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0" y="6553200"/>
            <a:ext cx="1982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/>
              <a:t>Hsieh and Jewitt, 2006</a:t>
            </a:r>
          </a:p>
        </p:txBody>
      </p:sp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803775"/>
            <a:ext cx="58674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5486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5943600" y="1905000"/>
            <a:ext cx="297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Five </a:t>
            </a:r>
            <a:r>
              <a:rPr lang="en-US" dirty="0"/>
              <a:t>bodies in the asteroid belt today: “main belt comets” might</a:t>
            </a:r>
            <a:r>
              <a:rPr lang="en-US" dirty="0" smtClean="0"/>
              <a:t> be avatars of the most important </a:t>
            </a:r>
            <a:r>
              <a:rPr lang="en-US" dirty="0"/>
              <a:t>contributor to Earth’s water.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643467"/>
            <a:ext cx="309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to the question of water…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981200" y="4724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85800" y="4800600"/>
            <a:ext cx="7696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4" name="Line 4"/>
          <p:cNvSpPr>
            <a:spLocks noChangeShapeType="1"/>
          </p:cNvSpPr>
          <p:nvPr/>
        </p:nvSpPr>
        <p:spPr bwMode="auto">
          <a:xfrm flipV="1">
            <a:off x="1981200" y="5334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8288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8288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18288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18288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1828800" y="106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371600" y="434340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000">
                <a:ea typeface="ＭＳ Ｐゴシック" charset="-128"/>
                <a:cs typeface="ＭＳ Ｐゴシック" charset="-128"/>
              </a:rPr>
              <a:t>-4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-3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1371600" y="2743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-2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371600" y="1828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-1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447800" y="838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0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124200" y="41910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Dry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2514600" y="4572000"/>
            <a:ext cx="16764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3429000" y="4572000"/>
            <a:ext cx="0" cy="152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4191000" y="4191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Enstatite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4343400" y="29718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Ordinary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20" name="Oval 20"/>
          <p:cNvSpPr>
            <a:spLocks noChangeArrowheads="1"/>
          </p:cNvSpPr>
          <p:nvPr/>
        </p:nvSpPr>
        <p:spPr bwMode="auto">
          <a:xfrm>
            <a:off x="5181600" y="3200400"/>
            <a:ext cx="762000" cy="533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5715000" y="2819400"/>
            <a:ext cx="1671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Carbonaceous</a:t>
            </a:r>
            <a:endParaRPr lang="it-IT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22" name="Oval 22"/>
          <p:cNvSpPr>
            <a:spLocks noChangeArrowheads="1"/>
          </p:cNvSpPr>
          <p:nvPr/>
        </p:nvSpPr>
        <p:spPr bwMode="auto">
          <a:xfrm>
            <a:off x="5943600" y="2057400"/>
            <a:ext cx="990600" cy="762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3" name="Oval 23"/>
          <p:cNvSpPr>
            <a:spLocks noChangeArrowheads="1"/>
          </p:cNvSpPr>
          <p:nvPr/>
        </p:nvSpPr>
        <p:spPr bwMode="auto">
          <a:xfrm>
            <a:off x="6781800" y="1371600"/>
            <a:ext cx="13716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6858000" y="96837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>
                <a:ea typeface="ＭＳ Ｐゴシック" charset="-128"/>
                <a:cs typeface="ＭＳ Ｐゴシック" charset="-128"/>
              </a:rPr>
              <a:t>MB Comet 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 rot="16200000">
            <a:off x="-915988" y="2247901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>
                <a:ea typeface="ＭＳ Ｐゴシック" charset="-128"/>
                <a:cs typeface="ＭＳ Ｐゴシック" charset="-128"/>
              </a:rPr>
              <a:t>Log</a:t>
            </a:r>
            <a:r>
              <a:rPr lang="it-IT" sz="2400" baseline="-25000">
                <a:ea typeface="ＭＳ Ｐゴシック" charset="-128"/>
                <a:cs typeface="ＭＳ Ｐゴシック" charset="-128"/>
              </a:rPr>
              <a:t>10</a:t>
            </a:r>
            <a:r>
              <a:rPr lang="it-IT" sz="2400">
                <a:ea typeface="ＭＳ Ｐゴシック" charset="-128"/>
                <a:cs typeface="ＭＳ Ｐゴシック" charset="-128"/>
              </a:rPr>
              <a:t>(Water mass fraction)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1889125" y="5381625"/>
            <a:ext cx="67913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400">
                <a:ea typeface="ＭＳ Ｐゴシック" charset="-128"/>
                <a:cs typeface="ＭＳ Ｐゴシック" charset="-128"/>
              </a:rPr>
              <a:t>     0.3                 1.5    2.0    2.5     3.0            4.0 </a:t>
            </a: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685800" y="4800600"/>
            <a:ext cx="1524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8" name="Oval 28"/>
          <p:cNvSpPr>
            <a:spLocks noChangeArrowheads="1"/>
          </p:cNvSpPr>
          <p:nvPr/>
        </p:nvSpPr>
        <p:spPr bwMode="auto">
          <a:xfrm>
            <a:off x="4343400" y="4038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3276600" y="5743575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400">
                <a:ea typeface="ＭＳ Ｐゴシック" charset="-128"/>
                <a:cs typeface="ＭＳ Ｐゴシック" charset="-128"/>
              </a:rPr>
              <a:t>Distance from the Sun, AU</a:t>
            </a: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1981200" y="3581400"/>
            <a:ext cx="6324600" cy="381000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solidFill>
              <a:schemeClr val="accent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6477000" y="3581400"/>
            <a:ext cx="185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solidFill>
                  <a:srgbClr val="564F67"/>
                </a:solidFill>
              </a:rPr>
              <a:t>Earth’s water content</a:t>
            </a: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2270125" y="1109663"/>
            <a:ext cx="37496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/>
              <a:t>Putative parent body (p.b.) locations and water content at the time of the Earth’s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3050" y="641350"/>
            <a:ext cx="4051300" cy="557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641350"/>
            <a:ext cx="4152900" cy="572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050" y="6369050"/>
            <a:ext cx="363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Hansen, </a:t>
            </a:r>
            <a:r>
              <a:rPr lang="en-US" dirty="0" err="1" smtClean="0"/>
              <a:t>Morbidelli</a:t>
            </a:r>
            <a:r>
              <a:rPr lang="en-US" dirty="0" smtClean="0"/>
              <a:t>, Walsh, O’Brien...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9343" y="6368534"/>
            <a:ext cx="205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Science News figure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1502558" y="-1261259"/>
            <a:ext cx="6138884" cy="914400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3613150" y="2533650"/>
            <a:ext cx="165100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6900" y="16891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Earth forms here</a:t>
            </a:r>
            <a:endParaRPr lang="en-US" dirty="0">
              <a:latin typeface="Chalkduster"/>
              <a:cs typeface="Chalkduster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635250" y="2228850"/>
            <a:ext cx="2235200" cy="2413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98877" y="710168"/>
            <a:ext cx="213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Ice forms here</a:t>
            </a:r>
            <a:endParaRPr lang="en-US" dirty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4150" y="1295400"/>
            <a:ext cx="87757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1" y="265668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Chemi</a:t>
            </a:r>
            <a:r>
              <a:rPr lang="en-US" dirty="0" smtClean="0"/>
              <a:t>-sorption of water on silicate grains at 1 AU: Makes water stable in the structure at high temperatures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9343" y="6368534"/>
            <a:ext cx="205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Science News figure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150" y="6368534"/>
            <a:ext cx="207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Vattuone</a:t>
            </a:r>
            <a:r>
              <a:rPr lang="en-US" dirty="0" smtClean="0"/>
              <a:t> et al.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584776"/>
            <a:ext cx="42587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Terrestrial planet formation</a:t>
            </a:r>
            <a:r>
              <a:rPr lang="en-US" sz="2000" dirty="0" smtClean="0"/>
              <a:t> postdated giant planet formation</a:t>
            </a:r>
          </a:p>
          <a:p>
            <a:pPr>
              <a:buFontTx/>
              <a:buChar char="•"/>
            </a:pPr>
            <a:r>
              <a:rPr lang="en-US" sz="2000" dirty="0" smtClean="0"/>
              <a:t>Source of Earth’s water is uncertain but is not part of any meteorite collection</a:t>
            </a:r>
          </a:p>
          <a:p>
            <a:pPr>
              <a:buFontTx/>
              <a:buChar char="•"/>
            </a:pPr>
            <a:r>
              <a:rPr lang="en-US" sz="2000" dirty="0" smtClean="0"/>
              <a:t>Was water local or imported? This is key to understanding how common is a well</a:t>
            </a:r>
            <a:r>
              <a:rPr lang="en-US" sz="2000" smtClean="0"/>
              <a:t>-watered Earth at 1 AU. </a:t>
            </a:r>
            <a:endParaRPr lang="en-US" sz="20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19200" y="0"/>
            <a:ext cx="21659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Conclusions</a:t>
            </a:r>
            <a:endParaRPr lang="en-US" sz="3600" dirty="0"/>
          </a:p>
        </p:txBody>
      </p:sp>
      <p:pic>
        <p:nvPicPr>
          <p:cNvPr id="12297" name="Picture 9" descr="03-SS-02-hills-B133R1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1181" r="5000"/>
          <a:stretch>
            <a:fillRect/>
          </a:stretch>
        </p:blipFill>
        <p:spPr bwMode="auto">
          <a:xfrm>
            <a:off x="1744133" y="3538159"/>
            <a:ext cx="7399867" cy="331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 descr="P61600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419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828800"/>
          </a:xfrm>
        </p:spPr>
        <p:txBody>
          <a:bodyPr/>
          <a:lstStyle/>
          <a:p>
            <a:r>
              <a:rPr lang="en-US" sz="2800" dirty="0"/>
              <a:t>Sources of water for the Earth:</a:t>
            </a:r>
            <a:br>
              <a:rPr lang="en-US" sz="2800" dirty="0"/>
            </a:br>
            <a:r>
              <a:rPr lang="en-US" sz="2800" dirty="0"/>
              <a:t>Standard Mean Ocean Water D/H=150 </a:t>
            </a:r>
            <a:r>
              <a:rPr lang="en-US" sz="2800" dirty="0" err="1"/>
              <a:t>ppm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Plausible total water to deliver ~ 10</a:t>
            </a:r>
            <a:r>
              <a:rPr lang="en-US" sz="2800" baseline="30000" dirty="0"/>
              <a:t>-3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earth</a:t>
            </a:r>
            <a:r>
              <a:rPr lang="en-US" sz="2800" baseline="-25000" dirty="0" smtClean="0"/>
              <a:t/>
            </a:r>
            <a:br>
              <a:rPr lang="en-US" sz="2800" baseline="-25000" dirty="0" smtClean="0"/>
            </a:br>
            <a:endParaRPr lang="en-US" sz="28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057400"/>
            <a:ext cx="8153400" cy="434340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Comets—most numerous, water content 50% or larger, but three short-period comets have D/H ~ twice that of Standard Mean Ocean water (150 </a:t>
            </a:r>
            <a:r>
              <a:rPr lang="en-US" sz="1800" dirty="0" err="1">
                <a:solidFill>
                  <a:srgbClr val="000000"/>
                </a:solidFill>
              </a:rPr>
              <a:t>ppm</a:t>
            </a:r>
            <a:r>
              <a:rPr lang="en-US" sz="1800" dirty="0">
                <a:solidFill>
                  <a:srgbClr val="000000"/>
                </a:solidFill>
              </a:rPr>
              <a:t>).</a:t>
            </a:r>
          </a:p>
          <a:p>
            <a:pPr lvl="1" algn="l">
              <a:lnSpc>
                <a:spcPct val="90000"/>
              </a:lnSpc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Also dynamically difficult to deliver (</a:t>
            </a:r>
            <a:r>
              <a:rPr lang="en-US" sz="1600" dirty="0" err="1">
                <a:solidFill>
                  <a:srgbClr val="000000"/>
                </a:solidFill>
              </a:rPr>
              <a:t>Morbidelli</a:t>
            </a:r>
            <a:r>
              <a:rPr lang="en-US" sz="1600" dirty="0">
                <a:solidFill>
                  <a:srgbClr val="000000"/>
                </a:solidFill>
              </a:rPr>
              <a:t> et al., 2000)</a:t>
            </a:r>
          </a:p>
          <a:p>
            <a:pPr lvl="1" algn="l">
              <a:lnSpc>
                <a:spcPct val="90000"/>
              </a:lnSpc>
              <a:buFontTx/>
              <a:buChar char="–"/>
            </a:pPr>
            <a:endParaRPr lang="en-US" sz="16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Water adsorbed on solar nebula grains (</a:t>
            </a:r>
            <a:r>
              <a:rPr lang="en-US" sz="1800" dirty="0" err="1">
                <a:solidFill>
                  <a:srgbClr val="000000"/>
                </a:solidFill>
              </a:rPr>
              <a:t>Stimpfl</a:t>
            </a:r>
            <a:r>
              <a:rPr lang="en-US" sz="1800" dirty="0">
                <a:solidFill>
                  <a:srgbClr val="000000"/>
                </a:solidFill>
              </a:rPr>
              <a:t> and Drake, 2006): timing issues, D/H unknown.</a:t>
            </a:r>
          </a:p>
          <a:p>
            <a:pPr algn="l">
              <a:lnSpc>
                <a:spcPct val="90000"/>
              </a:lnSpc>
              <a:buFontTx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Chondrite</a:t>
            </a:r>
            <a:r>
              <a:rPr lang="en-US" sz="1800" dirty="0">
                <a:solidFill>
                  <a:srgbClr val="000000"/>
                </a:solidFill>
              </a:rPr>
              <a:t> parent bodies: D/H ~ SMOW</a:t>
            </a:r>
          </a:p>
          <a:p>
            <a:pPr lvl="1" algn="l">
              <a:lnSpc>
                <a:spcPct val="90000"/>
              </a:lnSpc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Carbonaceous </a:t>
            </a:r>
            <a:r>
              <a:rPr lang="en-US" sz="1600" dirty="0" err="1">
                <a:solidFill>
                  <a:srgbClr val="000000"/>
                </a:solidFill>
              </a:rPr>
              <a:t>chondrites</a:t>
            </a:r>
            <a:r>
              <a:rPr lang="en-US" sz="1600" dirty="0">
                <a:solidFill>
                  <a:srgbClr val="000000"/>
                </a:solidFill>
              </a:rPr>
              <a:t>: &gt; 2.5  AU, water ~ 1-10%, require 1-10% of the Earth to be accreted from carbonaceous </a:t>
            </a:r>
            <a:r>
              <a:rPr lang="en-US" sz="1600" dirty="0" err="1">
                <a:solidFill>
                  <a:srgbClr val="000000"/>
                </a:solidFill>
              </a:rPr>
              <a:t>chondrite</a:t>
            </a:r>
            <a:r>
              <a:rPr lang="en-US" sz="1600" dirty="0">
                <a:solidFill>
                  <a:srgbClr val="000000"/>
                </a:solidFill>
              </a:rPr>
              <a:t> embryos</a:t>
            </a:r>
          </a:p>
          <a:p>
            <a:pPr lvl="1" algn="l">
              <a:lnSpc>
                <a:spcPct val="90000"/>
              </a:lnSpc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Ordinary </a:t>
            </a:r>
            <a:r>
              <a:rPr lang="en-US" sz="1600" dirty="0" err="1">
                <a:solidFill>
                  <a:srgbClr val="000000"/>
                </a:solidFill>
              </a:rPr>
              <a:t>chondrites</a:t>
            </a:r>
            <a:r>
              <a:rPr lang="en-US" sz="1600" dirty="0">
                <a:solidFill>
                  <a:srgbClr val="000000"/>
                </a:solidFill>
              </a:rPr>
              <a:t>: 2-2.5 AU, water ~ 0.3-3%, require 3-30% of Earth to be accreted from ordinary </a:t>
            </a:r>
            <a:r>
              <a:rPr lang="en-US" sz="1600" dirty="0" err="1">
                <a:solidFill>
                  <a:srgbClr val="000000"/>
                </a:solidFill>
              </a:rPr>
              <a:t>chondrite</a:t>
            </a:r>
            <a:r>
              <a:rPr lang="en-US" sz="1600" dirty="0">
                <a:solidFill>
                  <a:srgbClr val="000000"/>
                </a:solidFill>
              </a:rPr>
              <a:t> embryos</a:t>
            </a:r>
          </a:p>
          <a:p>
            <a:pPr lvl="1" algn="l">
              <a:lnSpc>
                <a:spcPct val="90000"/>
              </a:lnSpc>
              <a:buFontTx/>
              <a:buChar char="–"/>
            </a:pPr>
            <a:r>
              <a:rPr lang="en-US" sz="1600" dirty="0" err="1">
                <a:solidFill>
                  <a:srgbClr val="000000"/>
                </a:solidFill>
              </a:rPr>
              <a:t>Enstatite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chondrites</a:t>
            </a:r>
            <a:r>
              <a:rPr lang="en-US" sz="1600" dirty="0">
                <a:solidFill>
                  <a:srgbClr val="000000"/>
                </a:solidFill>
              </a:rPr>
              <a:t>: 1.5-2 AU, water  &lt; 0.1%. Too dry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95385main_IINMVUAXF_6000002_001_001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01" y="-2531533"/>
            <a:ext cx="8229806" cy="8255000"/>
          </a:xfrm>
          <a:prstGeom prst="rect">
            <a:avLst/>
          </a:prstGeom>
        </p:spPr>
      </p:pic>
      <p:pic>
        <p:nvPicPr>
          <p:cNvPr id="8" name="Content Placeholder 3" descr="ID33569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3" y="905933"/>
            <a:ext cx="4324168" cy="4525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7947" y="15494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Epoxi </a:t>
            </a:r>
            <a:r>
              <a:rPr lang="en-US" dirty="0" smtClean="0">
                <a:solidFill>
                  <a:schemeClr val="bg1"/>
                </a:solidFill>
              </a:rPr>
              <a:t>Hartley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1666" y="262467"/>
            <a:ext cx="186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Stardust </a:t>
            </a:r>
            <a:r>
              <a:rPr lang="en-US" dirty="0" err="1" smtClean="0">
                <a:solidFill>
                  <a:srgbClr val="FFFFFF"/>
                </a:solidFill>
              </a:rPr>
              <a:t>Tempel</a:t>
            </a:r>
            <a:r>
              <a:rPr lang="en-US" dirty="0" smtClean="0">
                <a:solidFill>
                  <a:srgbClr val="FFFFFF"/>
                </a:solidFill>
              </a:rPr>
              <a:t> 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82551" y="0"/>
            <a:ext cx="9338787" cy="5935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6286500"/>
            <a:ext cx="183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Waite et al.,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30364" y="203200"/>
            <a:ext cx="5384885" cy="648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it-IT" sz="2000" dirty="0" err="1"/>
              <a:t>Why</a:t>
            </a:r>
            <a:r>
              <a:rPr lang="it-IT" sz="2000" dirty="0"/>
              <a:t> </a:t>
            </a:r>
            <a:r>
              <a:rPr lang="it-IT" sz="2000" dirty="0" err="1"/>
              <a:t>comets</a:t>
            </a:r>
            <a:r>
              <a:rPr lang="it-IT" sz="2000" dirty="0"/>
              <a:t> (</a:t>
            </a:r>
            <a:r>
              <a:rPr lang="it-IT" sz="2000" dirty="0" err="1"/>
              <a:t>from</a:t>
            </a:r>
            <a:r>
              <a:rPr lang="it-IT" sz="2000" dirty="0"/>
              <a:t> the </a:t>
            </a:r>
            <a:r>
              <a:rPr lang="it-IT" sz="2000" dirty="0" err="1"/>
              <a:t>traditional</a:t>
            </a:r>
            <a:r>
              <a:rPr lang="it-IT" sz="2000" dirty="0"/>
              <a:t> source </a:t>
            </a:r>
            <a:r>
              <a:rPr lang="it-IT" sz="2000" dirty="0" err="1"/>
              <a:t>regions</a:t>
            </a:r>
            <a:r>
              <a:rPr lang="it-IT" sz="2000" dirty="0"/>
              <a:t>) do </a:t>
            </a:r>
            <a:r>
              <a:rPr lang="it-IT" sz="2000" dirty="0" err="1"/>
              <a:t>not</a:t>
            </a:r>
            <a:r>
              <a:rPr lang="it-IT" sz="2000" dirty="0"/>
              <a:t> work.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362200"/>
            <a:ext cx="493553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 rot="16200000">
            <a:off x="804069" y="3615531"/>
            <a:ext cx="24161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Collision probability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514600" y="5029200"/>
            <a:ext cx="407987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/>
              <a:t>4           5            6           7            8           9</a:t>
            </a:r>
          </a:p>
          <a:p>
            <a:r>
              <a:rPr lang="it-IT" sz="1400"/>
              <a:t>	Semi-major axis, AU</a:t>
            </a:r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2590800" y="3124200"/>
            <a:ext cx="396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553200" y="2971800"/>
            <a:ext cx="1189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1/2 ocean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609600"/>
            <a:ext cx="7010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Comets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been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historically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cited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“the” source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Earth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water.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Dynamics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bodies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outward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Jupiter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probability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impact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Earth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ratio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high (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slide).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Both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considerations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comets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provided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no more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10%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Earth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water.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uterium-fi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914400"/>
            <a:ext cx="7518400" cy="5638800"/>
          </a:xfrm>
          <a:noFill/>
          <a:ln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876800" y="990600"/>
            <a:ext cx="24542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D/H rules out comets as a primary source of Earth’s water—so do the dynamical calculations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hondrule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29000"/>
            <a:ext cx="38354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ALLEN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60363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1752600" y="1371600"/>
            <a:ext cx="502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>
            <a:off x="1752600" y="1371600"/>
            <a:ext cx="37338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609600" y="41910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Chondrites: meteorites with inclusions called chondrules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900</Words>
  <Application>Microsoft Macintosh PowerPoint</Application>
  <PresentationFormat>On-screen Show (4:3)</PresentationFormat>
  <Paragraphs>105</Paragraphs>
  <Slides>21</Slides>
  <Notes>10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Lecture 3 Formation of the Terrestrial Planets and Origin of Earth’s water</vt:lpstr>
      <vt:lpstr>Slide 2</vt:lpstr>
      <vt:lpstr>Sources of water for the Earth: Standard Mean Ocean Water D/H=150 ppm Plausible total water to deliver ~ 10-3 Mearth </vt:lpstr>
      <vt:lpstr>Slide 4</vt:lpstr>
      <vt:lpstr>Slide 5</vt:lpstr>
      <vt:lpstr>Slide 6</vt:lpstr>
      <vt:lpstr>Why comets (from the traditional source regions) do not work.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Problem</vt:lpstr>
      <vt:lpstr>Slide 17</vt:lpstr>
      <vt:lpstr>Slide 18</vt:lpstr>
      <vt:lpstr>Slide 19</vt:lpstr>
      <vt:lpstr>Slide 20</vt:lpstr>
      <vt:lpstr>Slide 21</vt:lpstr>
    </vt:vector>
  </TitlesOfParts>
  <Company>The University of Arizona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Jonathan Lunine</dc:creator>
  <cp:lastModifiedBy>Jonathan Lunine</cp:lastModifiedBy>
  <cp:revision>63</cp:revision>
  <dcterms:created xsi:type="dcterms:W3CDTF">2011-04-06T20:52:58Z</dcterms:created>
  <dcterms:modified xsi:type="dcterms:W3CDTF">2011-04-06T20:53:13Z</dcterms:modified>
</cp:coreProperties>
</file>