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0"/>
  </p:notesMasterIdLst>
  <p:sldIdLst>
    <p:sldId id="476" r:id="rId2"/>
    <p:sldId id="477" r:id="rId3"/>
    <p:sldId id="478" r:id="rId4"/>
    <p:sldId id="480" r:id="rId5"/>
    <p:sldId id="479" r:id="rId6"/>
    <p:sldId id="451" r:id="rId7"/>
    <p:sldId id="443" r:id="rId8"/>
    <p:sldId id="419" r:id="rId9"/>
    <p:sldId id="452" r:id="rId10"/>
    <p:sldId id="481" r:id="rId11"/>
    <p:sldId id="482" r:id="rId12"/>
    <p:sldId id="473" r:id="rId13"/>
    <p:sldId id="474" r:id="rId14"/>
    <p:sldId id="475" r:id="rId15"/>
    <p:sldId id="485" r:id="rId16"/>
    <p:sldId id="472" r:id="rId17"/>
    <p:sldId id="489" r:id="rId18"/>
    <p:sldId id="464" r:id="rId19"/>
    <p:sldId id="465" r:id="rId20"/>
    <p:sldId id="466" r:id="rId21"/>
    <p:sldId id="463" r:id="rId22"/>
    <p:sldId id="454" r:id="rId23"/>
    <p:sldId id="483" r:id="rId24"/>
    <p:sldId id="484" r:id="rId25"/>
    <p:sldId id="458" r:id="rId26"/>
    <p:sldId id="486" r:id="rId27"/>
    <p:sldId id="487" r:id="rId28"/>
    <p:sldId id="488"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76767"/>
    <a:srgbClr val="FF0000"/>
    <a:srgbClr val="E0E0E0"/>
    <a:srgbClr val="0000FF"/>
    <a:srgbClr val="1C1C1C"/>
    <a:srgbClr val="2929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p:scale>
          <a:sx n="114" d="100"/>
          <a:sy n="114" d="100"/>
        </p:scale>
        <p:origin x="-214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17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17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17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3377F7C-37E9-2443-9710-7F51EFA3262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javascript:popRef2('B2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latin typeface="+mn-lt"/>
              </a:rPr>
              <a:t>Figure 1 Mass versus </a:t>
            </a:r>
            <a:r>
              <a:rPr lang="en-US" sz="1300" b="1" dirty="0" err="1" smtClean="0">
                <a:latin typeface="+mn-lt"/>
              </a:rPr>
              <a:t>semimajor</a:t>
            </a:r>
            <a:r>
              <a:rPr lang="en-US" sz="1300" b="1" dirty="0" smtClean="0">
                <a:latin typeface="+mn-lt"/>
              </a:rPr>
              <a:t> axis for all known objects in the mass range from 10</a:t>
            </a:r>
            <a:r>
              <a:rPr lang="en-US" sz="1300" b="1" baseline="30000" dirty="0" smtClean="0">
                <a:latin typeface="+mn-lt"/>
              </a:rPr>
              <a:t>−4</a:t>
            </a:r>
            <a:r>
              <a:rPr lang="en-US" sz="1300" b="1" dirty="0" smtClean="0">
                <a:latin typeface="+mn-lt"/>
              </a:rPr>
              <a:t> to 100 </a:t>
            </a:r>
            <a:r>
              <a:rPr lang="en-US" sz="1300" b="1" i="1" dirty="0" smtClean="0">
                <a:latin typeface="+mn-lt"/>
              </a:rPr>
              <a:t>M</a:t>
            </a:r>
            <a:r>
              <a:rPr lang="en-US" sz="1300" b="1" i="1" baseline="-25000" dirty="0" smtClean="0">
                <a:latin typeface="+mn-lt"/>
              </a:rPr>
              <a:t>J</a:t>
            </a:r>
            <a:r>
              <a:rPr lang="en-US" sz="1300" b="1" i="1" dirty="0" smtClean="0">
                <a:latin typeface="+mn-lt"/>
              </a:rPr>
              <a:t> in orbit around nearby stars or brown dwarfs. Data were compiled from </a:t>
            </a:r>
            <a:r>
              <a:rPr lang="en-US" sz="1300" b="1" i="1" dirty="0" err="1" smtClean="0">
                <a:latin typeface="+mn-lt"/>
              </a:rPr>
              <a:t>exoplanet.eu</a:t>
            </a:r>
            <a:r>
              <a:rPr lang="en-US" sz="1300" b="1" i="1" dirty="0" smtClean="0">
                <a:latin typeface="+mn-lt"/>
              </a:rPr>
              <a:t>, </a:t>
            </a:r>
            <a:r>
              <a:rPr lang="en-US" sz="1300" b="1" i="1" dirty="0" smtClean="0">
                <a:latin typeface="+mn-lt"/>
                <a:hlinkClick r:id="rId3"/>
              </a:rPr>
              <a:t>Burgasser et al. (2007</a:t>
            </a:r>
            <a:r>
              <a:rPr lang="en-US" sz="1300" b="1" dirty="0" smtClean="0">
                <a:latin typeface="+mn-lt"/>
                <a:hlinkClick r:id="rId3"/>
              </a:rPr>
              <a:t>) and vlmbinaries.org. Data are represented in four different versions of axis scaling to emphasize different aspects of the parameter space. The yellow region indicates the only region that is clearly devoid of objects based on sensitivities of various surveys. The green region is almost entirely unobserved except in a few cases for extremely young objects (and the Solar System). The gray regions show roughly where direct imaging surveys have placed some constraints on this parameter space, with darkness qualitatively representing completeness</a:t>
            </a:r>
            <a:endParaRPr lang="en-US" i="0" u="none" dirty="0">
              <a:solidFill>
                <a:schemeClr val="tx1"/>
              </a:solidFill>
            </a:endParaRPr>
          </a:p>
        </p:txBody>
      </p:sp>
      <p:sp>
        <p:nvSpPr>
          <p:cNvPr id="4" name="Slide Number Placeholder 3"/>
          <p:cNvSpPr>
            <a:spLocks noGrp="1"/>
          </p:cNvSpPr>
          <p:nvPr>
            <p:ph type="sldNum" sz="quarter" idx="10"/>
          </p:nvPr>
        </p:nvSpPr>
        <p:spPr/>
        <p:txBody>
          <a:bodyPr/>
          <a:lstStyle/>
          <a:p>
            <a:fld id="{74166051-DCC7-EA49-86BD-2B9C9E1708E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BAC5B-AFE8-8E46-8F1A-34A3B4B4C7F5}" type="slidenum">
              <a:rPr lang="en-US"/>
              <a:pPr/>
              <a:t>6</a:t>
            </a:fld>
            <a:endParaRPr lang="en-US"/>
          </a:p>
        </p:txBody>
      </p:sp>
      <p:sp>
        <p:nvSpPr>
          <p:cNvPr id="368642" name="Rectangle 2"/>
          <p:cNvSpPr>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731838" y="4560888"/>
            <a:ext cx="5851525" cy="4319587"/>
          </a:xfrm>
          <a:prstGeom prst="rect">
            <a:avLst/>
          </a:prstGeom>
          <a:solidFill>
            <a:srgbClr val="FFFFFF"/>
          </a:solidFill>
          <a:ln>
            <a:solidFill>
              <a:srgbClr val="000000"/>
            </a:solidFill>
            <a:miter lim="800000"/>
            <a:headEnd/>
            <a:tailEnd/>
          </a:ln>
        </p:spPr>
        <p:txBody>
          <a:bodyPr lIns="91432" tIns="45716" rIns="91432" bIns="45716">
            <a:prstTxWarp prst="textNoShape">
              <a:avLst/>
            </a:prstTxWarp>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62199-F1DE-E747-A2C2-145C65A74A65}" type="slidenum">
              <a:rPr lang="en-US"/>
              <a:pPr/>
              <a:t>7</a:t>
            </a:fld>
            <a:endParaRPr lang="en-US"/>
          </a:p>
        </p:txBody>
      </p:sp>
      <p:sp>
        <p:nvSpPr>
          <p:cNvPr id="34816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25214-97A1-3744-B18F-E9025D389155}" type="slidenum">
              <a:rPr lang="en-US"/>
              <a:pPr/>
              <a:t>8</a:t>
            </a:fld>
            <a:endParaRPr lang="en-US"/>
          </a:p>
        </p:txBody>
      </p:sp>
      <p:sp>
        <p:nvSpPr>
          <p:cNvPr id="299010"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46B2584-8BF6-8E40-ADAD-9AB3695AD03D}" type="slidenum">
              <a:rPr lang="en-US"/>
              <a:pPr/>
              <a:t>9</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46B2584-8BF6-8E40-ADAD-9AB3695AD03D}" type="slidenum">
              <a:rPr lang="en-US"/>
              <a:pPr/>
              <a:t>23</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E22AE1F-09C5-7B4C-AFBD-E8F4B08947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79BCA28-1C37-1640-A4C4-02EF23B4169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020A125-E403-FC4E-A9D2-DE13647C9A4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9FB8FBA1-2350-B14D-9EAE-1BC06D614E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925B1B6-4B5E-9E42-91AA-F03FC53EA36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58AF45A-23B9-0748-B494-1ECDBEB4A2A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259F77F-6FC9-A54D-B4CC-01F64CEDB8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F0D63A5-B19D-9045-82C6-F43EE48A39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CD1BE62-0FE3-CF4C-BB2A-968289D8AB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578CBF25-D54D-C94F-8419-E5C31A347C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6FC433B-B145-E446-8E8A-A9E3D68435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7BB9536-FEEF-7545-9D1D-5A8EC50249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1C0D69-631F-9340-B9B6-DBA394D44EB0}" type="slidenum">
              <a:rPr lang="en-US"/>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df"/><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d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df"/><Relationship Id="rId5" Type="http://schemas.openxmlformats.org/officeDocument/2006/relationships/image" Target="../media/image23.png"/><Relationship Id="rId6" Type="http://schemas.openxmlformats.org/officeDocument/2006/relationships/image" Target="../media/image24.pdf"/><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0.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df"/><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df"/><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df"/><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8</a:t>
            </a:r>
            <a:endParaRPr lang="en-US" dirty="0"/>
          </a:p>
        </p:txBody>
      </p:sp>
      <p:sp>
        <p:nvSpPr>
          <p:cNvPr id="3" name="Subtitle 2"/>
          <p:cNvSpPr>
            <a:spLocks noGrp="1"/>
          </p:cNvSpPr>
          <p:nvPr>
            <p:ph type="subTitle" idx="1"/>
          </p:nvPr>
        </p:nvSpPr>
        <p:spPr/>
        <p:txBody>
          <a:bodyPr/>
          <a:lstStyle/>
          <a:p>
            <a:r>
              <a:rPr lang="en-US" dirty="0" err="1" smtClean="0"/>
              <a:t>Extrasolar</a:t>
            </a:r>
            <a:r>
              <a:rPr lang="en-US" dirty="0" smtClean="0"/>
              <a:t> planets detection methods and strategy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t>Why obtain the mass of a planet?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Densities of the planets </a:t>
            </a:r>
            <a:endParaRPr lang="en-US" dirty="0"/>
          </a:p>
        </p:txBody>
      </p:sp>
      <p:sp>
        <p:nvSpPr>
          <p:cNvPr id="3" name="Content Placeholder 2"/>
          <p:cNvSpPr>
            <a:spLocks noGrp="1"/>
          </p:cNvSpPr>
          <p:nvPr>
            <p:ph idx="1"/>
          </p:nvPr>
        </p:nvSpPr>
        <p:spPr/>
        <p:txBody>
          <a:bodyPr/>
          <a:lstStyle/>
          <a:p>
            <a:pPr>
              <a:buNone/>
            </a:pPr>
            <a:r>
              <a:rPr lang="en-US" dirty="0" smtClean="0"/>
              <a:t>Mercury			5.43   (water = 1 </a:t>
            </a:r>
            <a:r>
              <a:rPr lang="en-US" dirty="0" err="1" smtClean="0"/>
              <a:t>g</a:t>
            </a:r>
            <a:r>
              <a:rPr lang="en-US" dirty="0" smtClean="0"/>
              <a:t>/cc)</a:t>
            </a:r>
          </a:p>
          <a:p>
            <a:pPr>
              <a:buNone/>
            </a:pPr>
            <a:r>
              <a:rPr lang="en-US" dirty="0" smtClean="0"/>
              <a:t>Venus			5.25</a:t>
            </a:r>
          </a:p>
          <a:p>
            <a:pPr>
              <a:buNone/>
            </a:pPr>
            <a:r>
              <a:rPr lang="en-US" dirty="0" smtClean="0"/>
              <a:t>Earth			5.52</a:t>
            </a:r>
          </a:p>
          <a:p>
            <a:pPr>
              <a:buNone/>
            </a:pPr>
            <a:r>
              <a:rPr lang="en-US" dirty="0" smtClean="0"/>
              <a:t>Jupiter			1.33</a:t>
            </a:r>
          </a:p>
          <a:p>
            <a:pPr>
              <a:buNone/>
            </a:pPr>
            <a:r>
              <a:rPr lang="en-US" dirty="0" smtClean="0"/>
              <a:t>Saturn			0.71</a:t>
            </a:r>
          </a:p>
          <a:p>
            <a:pPr>
              <a:buNone/>
            </a:pPr>
            <a:r>
              <a:rPr lang="en-US" dirty="0" smtClean="0"/>
              <a:t>Moon/</a:t>
            </a:r>
            <a:r>
              <a:rPr lang="en-US" dirty="0" err="1" smtClean="0"/>
              <a:t>Europa</a:t>
            </a:r>
            <a:r>
              <a:rPr lang="en-US" dirty="0" smtClean="0"/>
              <a:t>		3.0</a:t>
            </a:r>
          </a:p>
          <a:p>
            <a:pPr>
              <a:buNone/>
            </a:pPr>
            <a:r>
              <a:rPr lang="en-US" dirty="0" smtClean="0"/>
              <a:t>Icy Moons		1-2.</a:t>
            </a:r>
            <a:endParaRPr lang="en-US" dirty="0"/>
          </a:p>
        </p:txBody>
      </p:sp>
      <p:sp>
        <p:nvSpPr>
          <p:cNvPr id="4" name="TextBox 3"/>
          <p:cNvSpPr txBox="1"/>
          <p:nvPr/>
        </p:nvSpPr>
        <p:spPr>
          <a:xfrm>
            <a:off x="6096000" y="4114800"/>
            <a:ext cx="2438400" cy="1569660"/>
          </a:xfrm>
          <a:prstGeom prst="rect">
            <a:avLst/>
          </a:prstGeom>
          <a:noFill/>
          <a:ln>
            <a:solidFill>
              <a:schemeClr val="tx1"/>
            </a:solidFill>
          </a:ln>
        </p:spPr>
        <p:txBody>
          <a:bodyPr wrap="square" rtlCol="0">
            <a:spAutoFit/>
          </a:bodyPr>
          <a:lstStyle/>
          <a:p>
            <a:r>
              <a:rPr lang="en-US" sz="3200" dirty="0" smtClean="0"/>
              <a:t>Ice = 0.9-1.</a:t>
            </a:r>
          </a:p>
          <a:p>
            <a:r>
              <a:rPr lang="en-US" sz="3200" dirty="0" err="1" smtClean="0"/>
              <a:t>Slicates</a:t>
            </a:r>
            <a:r>
              <a:rPr lang="en-US" sz="3200" dirty="0" smtClean="0"/>
              <a:t>=2-4</a:t>
            </a:r>
          </a:p>
          <a:p>
            <a:r>
              <a:rPr lang="en-US" sz="3200" dirty="0" smtClean="0"/>
              <a:t>Iron=7-8 </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1295400" y="3263900"/>
            <a:ext cx="4610100"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a:off x="1003300" y="5575300"/>
            <a:ext cx="655320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16001" y="965200"/>
            <a:ext cx="3746105" cy="267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191000" y="965199"/>
            <a:ext cx="4724400" cy="3225801"/>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9535270">
            <a:off x="1419540" y="2508201"/>
            <a:ext cx="1347845" cy="369332"/>
          </a:xfrm>
          <a:prstGeom prst="rect">
            <a:avLst/>
          </a:prstGeom>
          <a:noFill/>
        </p:spPr>
        <p:txBody>
          <a:bodyPr wrap="none" rtlCol="0">
            <a:spAutoFit/>
          </a:bodyPr>
          <a:lstStyle/>
          <a:p>
            <a:r>
              <a:rPr lang="en-US" dirty="0" smtClean="0"/>
              <a:t>Ideal regime</a:t>
            </a:r>
            <a:endParaRPr lang="en-US" dirty="0"/>
          </a:p>
        </p:txBody>
      </p:sp>
      <p:sp>
        <p:nvSpPr>
          <p:cNvPr id="15" name="TextBox 14"/>
          <p:cNvSpPr txBox="1"/>
          <p:nvPr/>
        </p:nvSpPr>
        <p:spPr>
          <a:xfrm rot="2130875">
            <a:off x="5131769" y="1783234"/>
            <a:ext cx="1978464" cy="369332"/>
          </a:xfrm>
          <a:prstGeom prst="rect">
            <a:avLst/>
          </a:prstGeom>
          <a:noFill/>
        </p:spPr>
        <p:txBody>
          <a:bodyPr wrap="none" rtlCol="0">
            <a:spAutoFit/>
          </a:bodyPr>
          <a:lstStyle/>
          <a:p>
            <a:r>
              <a:rPr lang="en-US" dirty="0" smtClean="0"/>
              <a:t>Degenerate regime</a:t>
            </a:r>
            <a:endParaRPr lang="en-US" dirty="0"/>
          </a:p>
        </p:txBody>
      </p:sp>
      <p:cxnSp>
        <p:nvCxnSpPr>
          <p:cNvPr id="16" name="Straight Connector 15"/>
          <p:cNvCxnSpPr/>
          <p:nvPr/>
        </p:nvCxnSpPr>
        <p:spPr>
          <a:xfrm rot="5400000">
            <a:off x="2098594" y="3181350"/>
            <a:ext cx="4787900" cy="1588"/>
          </a:xfrm>
          <a:prstGeom prst="line">
            <a:avLst/>
          </a:prstGeom>
          <a:ln>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556501" y="5221357"/>
            <a:ext cx="463188" cy="707886"/>
          </a:xfrm>
          <a:prstGeom prst="rect">
            <a:avLst/>
          </a:prstGeom>
          <a:noFill/>
        </p:spPr>
        <p:txBody>
          <a:bodyPr wrap="none" rtlCol="0">
            <a:spAutoFit/>
          </a:bodyPr>
          <a:lstStyle/>
          <a:p>
            <a:r>
              <a:rPr lang="en-US" sz="4000" dirty="0" smtClean="0"/>
              <a:t>R</a:t>
            </a:r>
            <a:endParaRPr lang="en-US" dirty="0"/>
          </a:p>
        </p:txBody>
      </p:sp>
      <p:sp>
        <p:nvSpPr>
          <p:cNvPr id="18" name="TextBox 17"/>
          <p:cNvSpPr txBox="1"/>
          <p:nvPr/>
        </p:nvSpPr>
        <p:spPr>
          <a:xfrm>
            <a:off x="392763" y="611257"/>
            <a:ext cx="623238" cy="707886"/>
          </a:xfrm>
          <a:prstGeom prst="rect">
            <a:avLst/>
          </a:prstGeom>
          <a:noFill/>
        </p:spPr>
        <p:txBody>
          <a:bodyPr wrap="none" rtlCol="0">
            <a:spAutoFit/>
          </a:bodyPr>
          <a:lstStyle/>
          <a:p>
            <a:r>
              <a:rPr lang="en-US" sz="4000" dirty="0" smtClean="0"/>
              <a:t>M</a:t>
            </a:r>
            <a:endParaRPr lang="en-US" dirty="0"/>
          </a:p>
        </p:txBody>
      </p:sp>
      <p:sp>
        <p:nvSpPr>
          <p:cNvPr id="19" name="TextBox 18"/>
          <p:cNvSpPr txBox="1"/>
          <p:nvPr/>
        </p:nvSpPr>
        <p:spPr>
          <a:xfrm>
            <a:off x="3705406" y="5575300"/>
            <a:ext cx="1056700" cy="707886"/>
          </a:xfrm>
          <a:prstGeom prst="rect">
            <a:avLst/>
          </a:prstGeom>
          <a:noFill/>
        </p:spPr>
        <p:txBody>
          <a:bodyPr wrap="none" rtlCol="0">
            <a:spAutoFit/>
          </a:bodyPr>
          <a:lstStyle/>
          <a:p>
            <a:r>
              <a:rPr lang="en-US" sz="4000" dirty="0" err="1" smtClean="0"/>
              <a:t>R</a:t>
            </a:r>
            <a:r>
              <a:rPr lang="en-US" sz="4000" baseline="-25000" dirty="0" err="1" smtClean="0"/>
              <a:t>max</a:t>
            </a:r>
            <a:endParaRPr lang="en-US" dirty="0"/>
          </a:p>
        </p:txBody>
      </p:sp>
      <p:sp>
        <p:nvSpPr>
          <p:cNvPr id="24" name="TextBox 23"/>
          <p:cNvSpPr txBox="1"/>
          <p:nvPr/>
        </p:nvSpPr>
        <p:spPr>
          <a:xfrm>
            <a:off x="2093463" y="2991566"/>
            <a:ext cx="1905000" cy="1754327"/>
          </a:xfrm>
          <a:prstGeom prst="rect">
            <a:avLst/>
          </a:prstGeom>
          <a:noFill/>
        </p:spPr>
        <p:txBody>
          <a:bodyPr wrap="square" rtlCol="0">
            <a:spAutoFit/>
          </a:bodyPr>
          <a:lstStyle/>
          <a:p>
            <a:r>
              <a:rPr lang="en-US" dirty="0" smtClean="0"/>
              <a:t>“Normal” matter with finite compressibility (Coulomb interactions) and thermal </a:t>
            </a:r>
            <a:r>
              <a:rPr lang="en-US" dirty="0" err="1" smtClean="0"/>
              <a:t>presssure</a:t>
            </a:r>
            <a:endParaRPr lang="en-US" dirty="0"/>
          </a:p>
        </p:txBody>
      </p:sp>
      <p:sp>
        <p:nvSpPr>
          <p:cNvPr id="26" name="TextBox 25"/>
          <p:cNvSpPr txBox="1"/>
          <p:nvPr/>
        </p:nvSpPr>
        <p:spPr>
          <a:xfrm>
            <a:off x="4641412" y="2991566"/>
            <a:ext cx="2915089" cy="2585323"/>
          </a:xfrm>
          <a:prstGeom prst="rect">
            <a:avLst/>
          </a:prstGeom>
          <a:noFill/>
        </p:spPr>
        <p:txBody>
          <a:bodyPr wrap="square" rtlCol="0">
            <a:spAutoFit/>
          </a:bodyPr>
          <a:lstStyle/>
          <a:p>
            <a:r>
              <a:rPr lang="en-US" dirty="0" smtClean="0"/>
              <a:t>Pressure is only increased by the mass of the particles which increases gravity, thus pulling the particles closer together. Mass </a:t>
            </a:r>
            <a:r>
              <a:rPr lang="en-US" dirty="0" err="1" smtClean="0"/>
              <a:t>increases</a:t>
            </a:r>
            <a:r>
              <a:rPr lang="en-US" dirty="0" err="1" smtClean="0">
                <a:sym typeface="Wingdings"/>
              </a:rPr>
              <a:t></a:t>
            </a:r>
            <a:r>
              <a:rPr lang="en-US" dirty="0" smtClean="0"/>
              <a:t> the pressure is increased, and the particles become spaced closer together.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967" y="355856"/>
            <a:ext cx="8225367" cy="6282011"/>
          </a:xfrm>
          <a:prstGeom prst="rect">
            <a:avLst/>
          </a:prstGeom>
        </p:spPr>
      </p:pic>
      <p:sp>
        <p:nvSpPr>
          <p:cNvPr id="3" name="TextBox 2"/>
          <p:cNvSpPr txBox="1"/>
          <p:nvPr/>
        </p:nvSpPr>
        <p:spPr>
          <a:xfrm>
            <a:off x="5867400" y="6553200"/>
            <a:ext cx="2481494" cy="369332"/>
          </a:xfrm>
          <a:prstGeom prst="rect">
            <a:avLst/>
          </a:prstGeom>
          <a:noFill/>
        </p:spPr>
        <p:txBody>
          <a:bodyPr wrap="none" rtlCol="0">
            <a:spAutoFit/>
          </a:bodyPr>
          <a:lstStyle/>
          <a:p>
            <a:r>
              <a:rPr lang="en-US" dirty="0" err="1" smtClean="0"/>
              <a:t>Zapolsky</a:t>
            </a:r>
            <a:r>
              <a:rPr lang="en-US" dirty="0" smtClean="0"/>
              <a:t> and </a:t>
            </a:r>
            <a:r>
              <a:rPr lang="en-US" dirty="0" err="1" smtClean="0"/>
              <a:t>Salpeter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60021"/>
            <a:ext cx="8727016" cy="581801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694266"/>
            <a:ext cx="9144001" cy="4392083"/>
          </a:xfrm>
          <a:prstGeom prst="rect">
            <a:avLst/>
          </a:prstGeom>
        </p:spPr>
      </p:pic>
      <p:sp>
        <p:nvSpPr>
          <p:cNvPr id="6" name="TextBox 5"/>
          <p:cNvSpPr txBox="1"/>
          <p:nvPr/>
        </p:nvSpPr>
        <p:spPr>
          <a:xfrm>
            <a:off x="728133" y="6299200"/>
            <a:ext cx="4316206" cy="369332"/>
          </a:xfrm>
          <a:prstGeom prst="rect">
            <a:avLst/>
          </a:prstGeom>
          <a:noFill/>
        </p:spPr>
        <p:txBody>
          <a:bodyPr wrap="none" rtlCol="0">
            <a:spAutoFit/>
          </a:bodyPr>
          <a:lstStyle/>
          <a:p>
            <a:r>
              <a:rPr lang="en-US" dirty="0" smtClean="0"/>
              <a:t>Swift et al., </a:t>
            </a:r>
            <a:r>
              <a:rPr lang="en-US" dirty="0" err="1" smtClean="0"/>
              <a:t>Exoplanets</a:t>
            </a:r>
            <a:r>
              <a:rPr lang="en-US" dirty="0" smtClean="0"/>
              <a:t> (</a:t>
            </a:r>
            <a:r>
              <a:rPr lang="en-US" dirty="0" err="1" smtClean="0"/>
              <a:t>ed</a:t>
            </a:r>
            <a:r>
              <a:rPr lang="en-US" dirty="0" smtClean="0"/>
              <a:t> </a:t>
            </a:r>
            <a:r>
              <a:rPr lang="en-US" dirty="0" err="1" smtClean="0"/>
              <a:t>Seager</a:t>
            </a:r>
            <a:r>
              <a:rPr lang="en-US" dirty="0" smtClean="0"/>
              <a:t>, UA Press)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050"/>
            <a:ext cx="5893202" cy="5552017"/>
          </a:xfrm>
          <a:prstGeom prst="rect">
            <a:avLst/>
          </a:prstGeom>
        </p:spPr>
      </p:pic>
      <p:pic>
        <p:nvPicPr>
          <p:cNvPr id="6" name="Picture 5"/>
          <p:cNvPicPr>
            <a:picLocks noChangeAspect="1"/>
          </p:cNvPicPr>
          <p:nvPr/>
        </p:nvPicPr>
        <p:blipFill>
          <a:blip r:embed="rId3"/>
          <a:stretch>
            <a:fillRect/>
          </a:stretch>
        </p:blipFill>
        <p:spPr>
          <a:xfrm>
            <a:off x="527050" y="5270500"/>
            <a:ext cx="8089900" cy="1587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r>
              <a:rPr lang="en-US" dirty="0" smtClean="0"/>
              <a:t>For radial velocity detections in multiple planet systems, an upper limit to the masses of the bodies is obtained by dynamical stability arguments. </a:t>
            </a:r>
            <a:endParaRPr lang="en-US" dirty="0"/>
          </a:p>
        </p:txBody>
      </p:sp>
      <p:sp>
        <p:nvSpPr>
          <p:cNvPr id="4" name="Oval 3"/>
          <p:cNvSpPr/>
          <p:nvPr/>
        </p:nvSpPr>
        <p:spPr>
          <a:xfrm>
            <a:off x="2057400" y="4800600"/>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886200" y="4572000"/>
            <a:ext cx="914400" cy="914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n 6"/>
          <p:cNvSpPr/>
          <p:nvPr/>
        </p:nvSpPr>
        <p:spPr>
          <a:xfrm>
            <a:off x="6096000" y="3429000"/>
            <a:ext cx="3048000" cy="2667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grpId="0" nodeType="clickEffect">
                                  <p:stCondLst>
                                    <p:cond delay="0"/>
                                  </p:stCondLst>
                                  <p:childTnLst>
                                    <p:animScale>
                                      <p:cBhvr>
                                        <p:cTn id="6" dur="2000" fill="hold"/>
                                        <p:tgtEl>
                                          <p:spTgt spid="5"/>
                                        </p:tgtEl>
                                      </p:cBhvr>
                                      <p:by x="150000" y="150000"/>
                                    </p:animScale>
                                  </p:childTnLst>
                                </p:cTn>
                              </p:par>
                              <p:par>
                                <p:cTn id="7" presetID="6" presetClass="emph" presetSubtype="0" accel="50000" decel="50000" fill="hold" grpId="0" nodeType="withEffect">
                                  <p:stCondLst>
                                    <p:cond delay="0"/>
                                  </p:stCondLst>
                                  <p:childTnLst>
                                    <p:animScale>
                                      <p:cBhvr>
                                        <p:cTn id="8" dur="2000" fill="hold"/>
                                        <p:tgtEl>
                                          <p:spTgt spid="4"/>
                                        </p:tgtEl>
                                      </p:cBhvr>
                                      <p:by x="150000" y="150000"/>
                                    </p:animScale>
                                  </p:childTnLst>
                                </p:cTn>
                              </p:par>
                            </p:childTnLst>
                          </p:cTn>
                        </p:par>
                        <p:par>
                          <p:cTn id="9" fill="hold">
                            <p:stCondLst>
                              <p:cond delay="2000"/>
                            </p:stCondLst>
                            <p:childTnLst>
                              <p:par>
                                <p:cTn id="10" presetID="2" presetClass="exit" presetSubtype="9" accel="50000" decel="50000" fill="hold" grpId="1" nodeType="after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0-ppt_w/2"/>
                                          </p:val>
                                        </p:tav>
                                      </p:tavLst>
                                    </p:anim>
                                    <p:anim calcmode="lin" valueType="num">
                                      <p:cBhvr additive="base">
                                        <p:cTn id="12" dur="500"/>
                                        <p:tgtEl>
                                          <p:spTgt spid="4"/>
                                        </p:tgtEl>
                                        <p:attrNameLst>
                                          <p:attrName>ppt_y</p:attrName>
                                        </p:attrNameLst>
                                      </p:cBhvr>
                                      <p:tavLst>
                                        <p:tav tm="0">
                                          <p:val>
                                            <p:strVal val="ppt_y"/>
                                          </p:val>
                                        </p:tav>
                                        <p:tav tm="100000">
                                          <p:val>
                                            <p:strVal val="0-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89466" y="569099"/>
            <a:ext cx="8550292" cy="3765833"/>
          </a:xfrm>
          <a:prstGeom prst="rect">
            <a:avLst/>
          </a:prstGeom>
        </p:spPr>
      </p:pic>
      <p:sp>
        <p:nvSpPr>
          <p:cNvPr id="3" name="TextBox 2"/>
          <p:cNvSpPr txBox="1"/>
          <p:nvPr/>
        </p:nvSpPr>
        <p:spPr>
          <a:xfrm>
            <a:off x="101600" y="4614333"/>
            <a:ext cx="8128000" cy="1200329"/>
          </a:xfrm>
          <a:prstGeom prst="rect">
            <a:avLst/>
          </a:prstGeom>
          <a:noFill/>
        </p:spPr>
        <p:txBody>
          <a:bodyPr wrap="square" rtlCol="0">
            <a:spAutoFit/>
          </a:bodyPr>
          <a:lstStyle/>
          <a:p>
            <a:r>
              <a:rPr lang="en-US" dirty="0" smtClean="0"/>
              <a:t>Raw data from </a:t>
            </a:r>
            <a:r>
              <a:rPr lang="en-US" dirty="0" err="1" smtClean="0"/>
              <a:t>Kepler</a:t>
            </a:r>
            <a:r>
              <a:rPr lang="en-US" dirty="0" smtClean="0"/>
              <a:t> 11.  Colored dots correspond to planets.  (a) is raw, and (</a:t>
            </a:r>
            <a:r>
              <a:rPr lang="en-US" dirty="0" err="1" smtClean="0"/>
              <a:t>b</a:t>
            </a:r>
            <a:r>
              <a:rPr lang="en-US" dirty="0" smtClean="0"/>
              <a:t>) processed. </a:t>
            </a:r>
          </a:p>
          <a:p>
            <a:endParaRPr lang="en-US" dirty="0" smtClean="0"/>
          </a:p>
          <a:p>
            <a:r>
              <a:rPr lang="en-US" dirty="0" err="1" smtClean="0"/>
              <a:t>Lissauer</a:t>
            </a:r>
            <a:r>
              <a:rPr lang="en-US" dirty="0" smtClean="0"/>
              <a:t> et al Nature 2011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1545" y="321733"/>
            <a:ext cx="2988855" cy="6155267"/>
          </a:xfrm>
          <a:prstGeom prst="rect">
            <a:avLst/>
          </a:prstGeom>
        </p:spPr>
      </p:pic>
      <p:pic>
        <p:nvPicPr>
          <p:cNvPr id="4" name="Picture 3"/>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68319" y="110067"/>
            <a:ext cx="3551214" cy="6164372"/>
          </a:xfrm>
          <a:prstGeom prst="rect">
            <a:avLst/>
          </a:prstGeom>
        </p:spPr>
      </p:pic>
      <p:sp>
        <p:nvSpPr>
          <p:cNvPr id="5" name="TextBox 4"/>
          <p:cNvSpPr txBox="1"/>
          <p:nvPr/>
        </p:nvSpPr>
        <p:spPr>
          <a:xfrm>
            <a:off x="4568319" y="6292334"/>
            <a:ext cx="3390672" cy="369332"/>
          </a:xfrm>
          <a:prstGeom prst="rect">
            <a:avLst/>
          </a:prstGeom>
          <a:noFill/>
        </p:spPr>
        <p:txBody>
          <a:bodyPr wrap="none" rtlCol="0">
            <a:spAutoFit/>
          </a:bodyPr>
          <a:lstStyle/>
          <a:p>
            <a:r>
              <a:rPr lang="en-US" dirty="0" smtClean="0"/>
              <a:t>Transit timing </a:t>
            </a:r>
            <a:r>
              <a:rPr lang="en-US" dirty="0" err="1" smtClean="0"/>
              <a:t>variations</a:t>
            </a:r>
            <a:r>
              <a:rPr lang="en-US" dirty="0" err="1" smtClean="0">
                <a:sym typeface="Wingdings"/>
              </a:rPr>
              <a:t></a:t>
            </a:r>
            <a:r>
              <a:rPr lang="en-US" dirty="0" smtClean="0">
                <a:sym typeface="Wingdings"/>
              </a:rPr>
              <a:t> masses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lstStyle/>
          <a:p>
            <a:r>
              <a:rPr lang="en-US" dirty="0" smtClean="0"/>
              <a:t>Radial velocity</a:t>
            </a:r>
          </a:p>
          <a:p>
            <a:r>
              <a:rPr lang="en-US" dirty="0" smtClean="0"/>
              <a:t>Transit</a:t>
            </a:r>
          </a:p>
          <a:p>
            <a:r>
              <a:rPr lang="en-US" dirty="0" smtClean="0"/>
              <a:t>Astrometry</a:t>
            </a:r>
          </a:p>
          <a:p>
            <a:r>
              <a:rPr lang="en-US" dirty="0" err="1" smtClean="0"/>
              <a:t>Microlensing</a:t>
            </a:r>
            <a:endParaRPr lang="en-US" dirty="0" smtClean="0"/>
          </a:p>
          <a:p>
            <a:r>
              <a:rPr lang="en-US" dirty="0" smtClean="0"/>
              <a:t>Direct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5987301" y="3838601"/>
            <a:ext cx="2621932" cy="369332"/>
          </a:xfrm>
          <a:prstGeom prst="rect">
            <a:avLst/>
          </a:prstGeom>
        </p:spPr>
        <p:txBody>
          <a:bodyPr wrap="none">
            <a:spAutoFit/>
          </a:bodyPr>
          <a:lstStyle/>
          <a:p>
            <a:r>
              <a:rPr lang="en-US" dirty="0" err="1" smtClean="0"/>
              <a:t>Lissauer</a:t>
            </a:r>
            <a:r>
              <a:rPr lang="en-US" dirty="0" smtClean="0"/>
              <a:t> et al Nature 2011</a:t>
            </a:r>
            <a:endParaRPr lang="en-US"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69333" y="1305015"/>
            <a:ext cx="5960533" cy="4851336"/>
          </a:xfrm>
          <a:prstGeom prst="rect">
            <a:avLst/>
          </a:prstGeom>
        </p:spPr>
      </p:pic>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9552" y="0"/>
            <a:ext cx="9104448" cy="1871133"/>
          </a:xfrm>
          <a:prstGeom prst="rect">
            <a:avLst/>
          </a:prstGeom>
        </p:spPr>
      </p:pic>
      <p:sp>
        <p:nvSpPr>
          <p:cNvPr id="6" name="TextBox 5"/>
          <p:cNvSpPr txBox="1"/>
          <p:nvPr/>
        </p:nvSpPr>
        <p:spPr>
          <a:xfrm>
            <a:off x="6664634" y="3005667"/>
            <a:ext cx="1773442" cy="369332"/>
          </a:xfrm>
          <a:prstGeom prst="rect">
            <a:avLst/>
          </a:prstGeom>
          <a:noFill/>
        </p:spPr>
        <p:txBody>
          <a:bodyPr wrap="none" rtlCol="0">
            <a:spAutoFit/>
          </a:bodyPr>
          <a:lstStyle/>
          <a:p>
            <a:r>
              <a:rPr lang="en-US" dirty="0" err="1" smtClean="0"/>
              <a:t>Kepler</a:t>
            </a:r>
            <a:r>
              <a:rPr lang="en-US" dirty="0" smtClean="0"/>
              <a:t> 11 system</a:t>
            </a:r>
            <a:endParaRPr lang="en-US" dirty="0"/>
          </a:p>
        </p:txBody>
      </p:sp>
      <p:pic>
        <p:nvPicPr>
          <p:cNvPr id="7" name="Picture 6"/>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715934" y="4860293"/>
            <a:ext cx="4267200" cy="1860123"/>
          </a:xfrm>
          <a:prstGeom prst="rect">
            <a:avLst/>
          </a:prstGeom>
        </p:spPr>
      </p:pic>
      <p:sp>
        <p:nvSpPr>
          <p:cNvPr id="8" name="Rectangle 7"/>
          <p:cNvSpPr/>
          <p:nvPr/>
        </p:nvSpPr>
        <p:spPr>
          <a:xfrm>
            <a:off x="8331200" y="6451600"/>
            <a:ext cx="651934" cy="26881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838200" y="762000"/>
            <a:ext cx="7696200" cy="5355313"/>
          </a:xfrm>
          <a:prstGeom prst="rect">
            <a:avLst/>
          </a:prstGeom>
          <a:noFill/>
        </p:spPr>
        <p:txBody>
          <a:bodyPr wrap="square" rtlCol="0">
            <a:spAutoFit/>
          </a:bodyPr>
          <a:lstStyle/>
          <a:p>
            <a:r>
              <a:rPr lang="en-US" dirty="0" smtClean="0"/>
              <a:t>Do we really need the mass if we can directly image the planet? </a:t>
            </a:r>
          </a:p>
          <a:p>
            <a:endParaRPr lang="en-US" dirty="0" smtClean="0"/>
          </a:p>
          <a:p>
            <a:r>
              <a:rPr lang="en-US" dirty="0" smtClean="0"/>
              <a:t>Consider the </a:t>
            </a:r>
            <a:r>
              <a:rPr lang="en-US" dirty="0" err="1" smtClean="0"/>
              <a:t>radius(R</a:t>
            </a:r>
            <a:r>
              <a:rPr lang="en-US" dirty="0" smtClean="0"/>
              <a:t>) –</a:t>
            </a:r>
            <a:r>
              <a:rPr lang="en-US" dirty="0" err="1" smtClean="0"/>
              <a:t>albedo(A</a:t>
            </a:r>
            <a:r>
              <a:rPr lang="en-US" dirty="0" smtClean="0"/>
              <a:t>) ambiguity:</a:t>
            </a:r>
          </a:p>
          <a:p>
            <a:endParaRPr lang="en-US" dirty="0" smtClean="0"/>
          </a:p>
          <a:p>
            <a:r>
              <a:rPr lang="en-US" dirty="0" smtClean="0"/>
              <a:t>Reflected (optical) brightness goes as A R</a:t>
            </a:r>
            <a:r>
              <a:rPr lang="en-US" baseline="30000" dirty="0" smtClean="0"/>
              <a:t>2   </a:t>
            </a:r>
          </a:p>
          <a:p>
            <a:endParaRPr lang="en-US" baseline="30000" dirty="0" smtClean="0"/>
          </a:p>
          <a:p>
            <a:r>
              <a:rPr lang="en-US" dirty="0" smtClean="0"/>
              <a:t>Infrared emission goes as (1-A) R</a:t>
            </a:r>
            <a:r>
              <a:rPr lang="en-US" baseline="30000" dirty="0" smtClean="0"/>
              <a:t>2</a:t>
            </a:r>
          </a:p>
          <a:p>
            <a:endParaRPr lang="en-US" baseline="30000" dirty="0" smtClean="0"/>
          </a:p>
          <a:p>
            <a:endParaRPr lang="en-US" dirty="0" smtClean="0"/>
          </a:p>
          <a:p>
            <a:endParaRPr lang="en-US" baseline="30000" dirty="0" smtClean="0"/>
          </a:p>
          <a:p>
            <a:r>
              <a:rPr lang="en-US" dirty="0" smtClean="0"/>
              <a:t>With one or the other we cannot determine the radius. Need two missions or the ability to spatially resolve the disk. </a:t>
            </a:r>
          </a:p>
          <a:p>
            <a:endParaRPr lang="en-US" dirty="0" smtClean="0"/>
          </a:p>
          <a:p>
            <a:r>
              <a:rPr lang="en-US" dirty="0" smtClean="0"/>
              <a:t>It is doubtful that we will fly two direct imaging missions or one that can resolve the disk in any reasonable planning horizon.</a:t>
            </a:r>
          </a:p>
          <a:p>
            <a:endParaRPr lang="en-US" dirty="0" smtClean="0"/>
          </a:p>
          <a:p>
            <a:r>
              <a:rPr lang="en-US" dirty="0" smtClean="0"/>
              <a:t>Color concept (</a:t>
            </a:r>
            <a:r>
              <a:rPr lang="en-US" dirty="0" err="1" smtClean="0"/>
              <a:t>Traub</a:t>
            </a:r>
            <a:r>
              <a:rPr lang="en-US" dirty="0" smtClean="0"/>
              <a:t>): Broadband colors for each of the solar system’s planets are distinct—diagnose terrestrial </a:t>
            </a:r>
            <a:r>
              <a:rPr lang="en-US" dirty="0" err="1" smtClean="0"/>
              <a:t>vs</a:t>
            </a:r>
            <a:r>
              <a:rPr lang="en-US" dirty="0" smtClean="0"/>
              <a:t> gas giant?  But: “There are more kinds of Earths in the heavens, Horatio, than are dreamt of in your philosophy...”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432050" y="571500"/>
            <a:ext cx="4279900" cy="571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9"/>
          <p:cNvSpPr>
            <a:spLocks noChangeArrowheads="1"/>
          </p:cNvSpPr>
          <p:nvPr/>
        </p:nvSpPr>
        <p:spPr bwMode="auto">
          <a:xfrm>
            <a:off x="457200" y="1219200"/>
            <a:ext cx="8534400" cy="1981200"/>
          </a:xfrm>
          <a:prstGeom prst="rect">
            <a:avLst/>
          </a:prstGeom>
          <a:solidFill>
            <a:srgbClr val="FF0000">
              <a:alpha val="38823"/>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6387" name="Rectangle 20"/>
          <p:cNvSpPr>
            <a:spLocks noChangeArrowheads="1"/>
          </p:cNvSpPr>
          <p:nvPr/>
        </p:nvSpPr>
        <p:spPr bwMode="auto">
          <a:xfrm>
            <a:off x="457200" y="4114800"/>
            <a:ext cx="8534400" cy="2286000"/>
          </a:xfrm>
          <a:prstGeom prst="rect">
            <a:avLst/>
          </a:prstGeom>
          <a:solidFill>
            <a:srgbClr val="00FFFF">
              <a:alpha val="2901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6388" name="AutoShape 2"/>
          <p:cNvSpPr>
            <a:spLocks noChangeArrowheads="1"/>
          </p:cNvSpPr>
          <p:nvPr/>
        </p:nvSpPr>
        <p:spPr bwMode="auto">
          <a:xfrm>
            <a:off x="381000" y="34290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1-5 yrs</a:t>
            </a:r>
          </a:p>
        </p:txBody>
      </p:sp>
      <p:sp>
        <p:nvSpPr>
          <p:cNvPr id="16389" name="AutoShape 3"/>
          <p:cNvSpPr>
            <a:spLocks noChangeArrowheads="1"/>
          </p:cNvSpPr>
          <p:nvPr/>
        </p:nvSpPr>
        <p:spPr bwMode="auto">
          <a:xfrm>
            <a:off x="3276600" y="34290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6-10 yrs</a:t>
            </a:r>
          </a:p>
        </p:txBody>
      </p:sp>
      <p:sp>
        <p:nvSpPr>
          <p:cNvPr id="16390" name="AutoShape 4"/>
          <p:cNvSpPr>
            <a:spLocks noChangeArrowheads="1"/>
          </p:cNvSpPr>
          <p:nvPr/>
        </p:nvSpPr>
        <p:spPr bwMode="auto">
          <a:xfrm>
            <a:off x="6324600" y="34290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11-15 yrs</a:t>
            </a:r>
          </a:p>
        </p:txBody>
      </p:sp>
      <p:sp>
        <p:nvSpPr>
          <p:cNvPr id="16391" name="Line 5"/>
          <p:cNvSpPr>
            <a:spLocks noChangeShapeType="1"/>
          </p:cNvSpPr>
          <p:nvPr/>
        </p:nvSpPr>
        <p:spPr bwMode="auto">
          <a:xfrm flipV="1">
            <a:off x="914400" y="1638300"/>
            <a:ext cx="381000" cy="5334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392" name="Text Box 9"/>
          <p:cNvSpPr txBox="1">
            <a:spLocks noChangeArrowheads="1"/>
          </p:cNvSpPr>
          <p:nvPr/>
        </p:nvSpPr>
        <p:spPr bwMode="auto">
          <a:xfrm>
            <a:off x="609600" y="1327150"/>
            <a:ext cx="4768850" cy="400050"/>
          </a:xfrm>
          <a:prstGeom prst="rect">
            <a:avLst/>
          </a:prstGeom>
          <a:noFill/>
          <a:ln w="9525">
            <a:noFill/>
            <a:miter lim="800000"/>
            <a:headEnd/>
            <a:tailEnd/>
          </a:ln>
        </p:spPr>
        <p:txBody>
          <a:bodyPr wrap="none">
            <a:prstTxWarp prst="textNoShape">
              <a:avLst/>
            </a:prstTxWarp>
            <a:spAutoFit/>
          </a:bodyPr>
          <a:lstStyle/>
          <a:p>
            <a:r>
              <a:rPr lang="it-IT" sz="2000"/>
              <a:t> </a:t>
            </a:r>
            <a:r>
              <a:rPr lang="it-IT" sz="2000">
                <a:sym typeface="Symbol" charset="2"/>
              </a:rPr>
              <a:t></a:t>
            </a:r>
            <a:r>
              <a:rPr lang="it-IT" sz="2000" baseline="-25000">
                <a:latin typeface="Symbol" charset="2"/>
                <a:sym typeface="Symbol" charset="2"/>
              </a:rPr>
              <a:t></a:t>
            </a:r>
            <a:r>
              <a:rPr lang="it-IT" sz="1600"/>
              <a:t>,masses, addresses        Density, Characterize</a:t>
            </a:r>
          </a:p>
        </p:txBody>
      </p:sp>
      <p:sp>
        <p:nvSpPr>
          <p:cNvPr id="16393" name="Text Box 10"/>
          <p:cNvSpPr txBox="1">
            <a:spLocks noChangeArrowheads="1"/>
          </p:cNvSpPr>
          <p:nvPr/>
        </p:nvSpPr>
        <p:spPr bwMode="auto">
          <a:xfrm rot="-5400000">
            <a:off x="-650875" y="1865313"/>
            <a:ext cx="1758950" cy="457200"/>
          </a:xfrm>
          <a:prstGeom prst="rect">
            <a:avLst/>
          </a:prstGeom>
          <a:noFill/>
          <a:ln w="9525">
            <a:noFill/>
            <a:miter lim="800000"/>
            <a:headEnd/>
            <a:tailEnd/>
          </a:ln>
        </p:spPr>
        <p:txBody>
          <a:bodyPr>
            <a:prstTxWarp prst="textNoShape">
              <a:avLst/>
            </a:prstTxWarp>
            <a:spAutoFit/>
          </a:bodyPr>
          <a:lstStyle/>
          <a:p>
            <a:pPr>
              <a:spcBef>
                <a:spcPct val="50000"/>
              </a:spcBef>
            </a:pPr>
            <a:r>
              <a:rPr lang="it-IT">
                <a:solidFill>
                  <a:srgbClr val="FF0000"/>
                </a:solidFill>
              </a:rPr>
              <a:t>M dwarfs</a:t>
            </a:r>
            <a:endParaRPr lang="it-IT" sz="1600"/>
          </a:p>
        </p:txBody>
      </p:sp>
      <p:sp>
        <p:nvSpPr>
          <p:cNvPr id="16394" name="Text Box 11"/>
          <p:cNvSpPr txBox="1">
            <a:spLocks noChangeArrowheads="1"/>
          </p:cNvSpPr>
          <p:nvPr/>
        </p:nvSpPr>
        <p:spPr bwMode="auto">
          <a:xfrm rot="-5400000">
            <a:off x="-954882" y="4774407"/>
            <a:ext cx="2366963" cy="457200"/>
          </a:xfrm>
          <a:prstGeom prst="rect">
            <a:avLst/>
          </a:prstGeom>
          <a:noFill/>
          <a:ln w="9525">
            <a:noFill/>
            <a:miter lim="800000"/>
            <a:headEnd/>
            <a:tailEnd/>
          </a:ln>
        </p:spPr>
        <p:txBody>
          <a:bodyPr>
            <a:prstTxWarp prst="textNoShape">
              <a:avLst/>
            </a:prstTxWarp>
            <a:spAutoFit/>
          </a:bodyPr>
          <a:lstStyle/>
          <a:p>
            <a:pPr>
              <a:spcBef>
                <a:spcPct val="50000"/>
              </a:spcBef>
            </a:pPr>
            <a:r>
              <a:rPr lang="it-IT">
                <a:solidFill>
                  <a:srgbClr val="0080FF"/>
                </a:solidFill>
              </a:rPr>
              <a:t>F, G, K dwarfs</a:t>
            </a:r>
            <a:endParaRPr lang="it-IT" sz="1600">
              <a:solidFill>
                <a:schemeClr val="hlink"/>
              </a:solidFill>
            </a:endParaRPr>
          </a:p>
        </p:txBody>
      </p:sp>
      <p:sp>
        <p:nvSpPr>
          <p:cNvPr id="16395" name="Line 14"/>
          <p:cNvSpPr>
            <a:spLocks noChangeShapeType="1"/>
          </p:cNvSpPr>
          <p:nvPr/>
        </p:nvSpPr>
        <p:spPr bwMode="auto">
          <a:xfrm>
            <a:off x="4191000" y="5410200"/>
            <a:ext cx="76200" cy="2286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396" name="Text Box 15"/>
          <p:cNvSpPr txBox="1">
            <a:spLocks noChangeArrowheads="1"/>
          </p:cNvSpPr>
          <p:nvPr/>
        </p:nvSpPr>
        <p:spPr bwMode="auto">
          <a:xfrm>
            <a:off x="3352800" y="5638800"/>
            <a:ext cx="5562600" cy="338138"/>
          </a:xfrm>
          <a:prstGeom prst="rect">
            <a:avLst/>
          </a:prstGeom>
          <a:noFill/>
          <a:ln w="9525">
            <a:noFill/>
            <a:miter lim="800000"/>
            <a:headEnd/>
            <a:tailEnd/>
          </a:ln>
        </p:spPr>
        <p:txBody>
          <a:bodyPr>
            <a:prstTxWarp prst="textNoShape">
              <a:avLst/>
            </a:prstTxWarp>
            <a:spAutoFit/>
          </a:bodyPr>
          <a:lstStyle/>
          <a:p>
            <a:pPr lvl="1">
              <a:spcBef>
                <a:spcPct val="50000"/>
              </a:spcBef>
            </a:pPr>
            <a:r>
              <a:rPr lang="it-IT" sz="1600" dirty="0"/>
              <a:t>			</a:t>
            </a:r>
            <a:r>
              <a:rPr lang="it-IT" sz="1600" dirty="0" err="1"/>
              <a:t>Characterize</a:t>
            </a:r>
            <a:r>
              <a:rPr lang="it-IT" sz="1600" dirty="0"/>
              <a:t> </a:t>
            </a:r>
            <a:r>
              <a:rPr lang="it-IT" sz="1600" dirty="0" err="1"/>
              <a:t>for</a:t>
            </a:r>
            <a:r>
              <a:rPr lang="it-IT" sz="1600" dirty="0"/>
              <a:t> </a:t>
            </a:r>
            <a:r>
              <a:rPr lang="it-IT" sz="1600" dirty="0" err="1"/>
              <a:t>habitability</a:t>
            </a:r>
            <a:r>
              <a:rPr lang="it-IT" sz="1600" dirty="0"/>
              <a:t> </a:t>
            </a:r>
          </a:p>
        </p:txBody>
      </p:sp>
      <p:sp>
        <p:nvSpPr>
          <p:cNvPr id="16397" name="Text Box 17"/>
          <p:cNvSpPr txBox="1">
            <a:spLocks noChangeArrowheads="1"/>
          </p:cNvSpPr>
          <p:nvPr/>
        </p:nvSpPr>
        <p:spPr bwMode="auto">
          <a:xfrm>
            <a:off x="533400" y="4191000"/>
            <a:ext cx="5029200" cy="369332"/>
          </a:xfrm>
          <a:prstGeom prst="rect">
            <a:avLst/>
          </a:prstGeom>
          <a:noFill/>
          <a:ln w="9525">
            <a:noFill/>
            <a:miter lim="800000"/>
            <a:headEnd/>
            <a:tailEnd/>
          </a:ln>
        </p:spPr>
        <p:txBody>
          <a:bodyPr>
            <a:prstTxWarp prst="textNoShape">
              <a:avLst/>
            </a:prstTxWarp>
            <a:spAutoFit/>
          </a:bodyPr>
          <a:lstStyle/>
          <a:p>
            <a:r>
              <a:rPr lang="it-IT" dirty="0" err="1" smtClean="0"/>
              <a:t>Radial</a:t>
            </a:r>
            <a:r>
              <a:rPr lang="it-IT" dirty="0" smtClean="0"/>
              <a:t> </a:t>
            </a:r>
            <a:r>
              <a:rPr lang="it-IT" dirty="0" err="1" smtClean="0"/>
              <a:t>velocity</a:t>
            </a:r>
            <a:r>
              <a:rPr lang="it-IT" dirty="0" smtClean="0"/>
              <a:t>		</a:t>
            </a:r>
            <a:r>
              <a:rPr lang="it-IT" dirty="0" err="1" smtClean="0"/>
              <a:t>Hi-precision</a:t>
            </a:r>
            <a:r>
              <a:rPr lang="it-IT" dirty="0" smtClean="0"/>
              <a:t> RV</a:t>
            </a:r>
            <a:endParaRPr lang="it-IT" dirty="0"/>
          </a:p>
        </p:txBody>
      </p:sp>
      <p:sp>
        <p:nvSpPr>
          <p:cNvPr id="16398" name="Rectangle 18"/>
          <p:cNvSpPr>
            <a:spLocks noGrp="1" noChangeArrowheads="1"/>
          </p:cNvSpPr>
          <p:nvPr>
            <p:ph type="title"/>
          </p:nvPr>
        </p:nvSpPr>
        <p:spPr>
          <a:xfrm>
            <a:off x="685800" y="152400"/>
            <a:ext cx="7772400" cy="1143000"/>
          </a:xfrm>
        </p:spPr>
        <p:txBody>
          <a:bodyPr/>
          <a:lstStyle/>
          <a:p>
            <a:pPr eaLnBrk="1" hangingPunct="1"/>
            <a:r>
              <a:rPr lang="it-IT" sz="3600" dirty="0">
                <a:solidFill>
                  <a:schemeClr val="tx1"/>
                </a:solidFill>
              </a:rPr>
              <a:t>If  </a:t>
            </a:r>
            <a:r>
              <a:rPr lang="it-IT" sz="3600" dirty="0">
                <a:solidFill>
                  <a:schemeClr val="tx1"/>
                </a:solidFill>
                <a:sym typeface="Symbol" charset="2"/>
              </a:rPr>
              <a:t></a:t>
            </a:r>
            <a:r>
              <a:rPr lang="it-IT" sz="3600" baseline="-25000" dirty="0">
                <a:solidFill>
                  <a:schemeClr val="tx1"/>
                </a:solidFill>
                <a:latin typeface="Symbol" charset="2"/>
                <a:sym typeface="Symbol" charset="2"/>
              </a:rPr>
              <a:t></a:t>
            </a:r>
            <a:r>
              <a:rPr lang="it-IT" sz="3600" dirty="0">
                <a:solidFill>
                  <a:schemeClr val="tx1"/>
                </a:solidFill>
              </a:rPr>
              <a:t> is </a:t>
            </a:r>
            <a:r>
              <a:rPr lang="it-IT" sz="3600" b="1" u="sng" dirty="0">
                <a:solidFill>
                  <a:srgbClr val="FF0000"/>
                </a:solidFill>
              </a:rPr>
              <a:t>&gt;</a:t>
            </a:r>
            <a:r>
              <a:rPr lang="it-IT" sz="3600" dirty="0">
                <a:solidFill>
                  <a:schemeClr val="tx1"/>
                </a:solidFill>
              </a:rPr>
              <a:t> 0.1 and </a:t>
            </a:r>
            <a:r>
              <a:rPr lang="it-IT" sz="3200" dirty="0">
                <a:solidFill>
                  <a:schemeClr val="tx1"/>
                </a:solidFill>
                <a:sym typeface="Symbol" charset="2"/>
              </a:rPr>
              <a:t>Exozodi</a:t>
            </a:r>
            <a:r>
              <a:rPr lang="it-IT" sz="3200" dirty="0">
                <a:solidFill>
                  <a:schemeClr val="tx1"/>
                </a:solidFill>
              </a:rPr>
              <a:t> &lt; 10 Zodi</a:t>
            </a:r>
            <a:endParaRPr lang="en-US" sz="3200" dirty="0">
              <a:solidFill>
                <a:schemeClr val="tx1"/>
              </a:solidFill>
            </a:endParaRPr>
          </a:p>
        </p:txBody>
      </p:sp>
      <p:sp>
        <p:nvSpPr>
          <p:cNvPr id="16399" name="Text Box 24"/>
          <p:cNvSpPr txBox="1">
            <a:spLocks noChangeArrowheads="1"/>
          </p:cNvSpPr>
          <p:nvPr/>
        </p:nvSpPr>
        <p:spPr bwMode="auto">
          <a:xfrm>
            <a:off x="533400" y="2298700"/>
            <a:ext cx="4497035" cy="369332"/>
          </a:xfrm>
          <a:prstGeom prst="rect">
            <a:avLst/>
          </a:prstGeom>
          <a:noFill/>
          <a:ln w="9525">
            <a:noFill/>
            <a:miter lim="800000"/>
            <a:headEnd/>
            <a:tailEnd/>
          </a:ln>
        </p:spPr>
        <p:txBody>
          <a:bodyPr wrap="none">
            <a:prstTxWarp prst="textNoShape">
              <a:avLst/>
            </a:prstTxWarp>
            <a:spAutoFit/>
          </a:bodyPr>
          <a:lstStyle/>
          <a:p>
            <a:r>
              <a:rPr lang="it-IT" i="1" dirty="0"/>
              <a:t>RV + Transit </a:t>
            </a:r>
            <a:r>
              <a:rPr lang="it-IT" i="1" dirty="0" smtClean="0"/>
              <a:t>surveys+SIRTF     </a:t>
            </a:r>
            <a:r>
              <a:rPr lang="it-IT" i="1" dirty="0" smtClean="0">
                <a:sym typeface="Symbol" charset="2"/>
              </a:rPr>
              <a:t>  </a:t>
            </a:r>
            <a:r>
              <a:rPr lang="it-IT" dirty="0"/>
              <a:t>JWST</a:t>
            </a:r>
          </a:p>
        </p:txBody>
      </p:sp>
      <p:sp>
        <p:nvSpPr>
          <p:cNvPr id="16400" name="Rectangle 26"/>
          <p:cNvSpPr>
            <a:spLocks noChangeArrowheads="1"/>
          </p:cNvSpPr>
          <p:nvPr/>
        </p:nvSpPr>
        <p:spPr bwMode="auto">
          <a:xfrm>
            <a:off x="3302000" y="4800600"/>
            <a:ext cx="2209800" cy="547688"/>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1" name="Text Box 28"/>
          <p:cNvSpPr txBox="1">
            <a:spLocks noChangeArrowheads="1"/>
          </p:cNvSpPr>
          <p:nvPr/>
        </p:nvSpPr>
        <p:spPr bwMode="auto">
          <a:xfrm>
            <a:off x="457200" y="4876800"/>
            <a:ext cx="8458200" cy="369332"/>
          </a:xfrm>
          <a:prstGeom prst="rect">
            <a:avLst/>
          </a:prstGeom>
          <a:noFill/>
          <a:ln w="9525">
            <a:noFill/>
            <a:miter lim="800000"/>
            <a:headEnd/>
            <a:tailEnd/>
          </a:ln>
        </p:spPr>
        <p:txBody>
          <a:bodyPr>
            <a:prstTxWarp prst="textNoShape">
              <a:avLst/>
            </a:prstTxWarp>
            <a:spAutoFit/>
          </a:bodyPr>
          <a:lstStyle/>
          <a:p>
            <a:r>
              <a:rPr lang="it-IT" dirty="0"/>
              <a:t>  Corot / Kepler   </a:t>
            </a:r>
            <a:r>
              <a:rPr lang="it-IT" dirty="0" smtClean="0"/>
              <a:t> 	          </a:t>
            </a:r>
            <a:r>
              <a:rPr lang="it-IT" i="1" dirty="0" smtClean="0">
                <a:sym typeface="Symbol" charset="2"/>
              </a:rPr>
              <a:t>    </a:t>
            </a:r>
            <a:r>
              <a:rPr lang="it-IT" dirty="0"/>
              <a:t>Microlensing </a:t>
            </a:r>
            <a:r>
              <a:rPr lang="it-IT" dirty="0" smtClean="0"/>
              <a:t>          </a:t>
            </a:r>
            <a:r>
              <a:rPr lang="it-IT" i="1" dirty="0" smtClean="0">
                <a:sym typeface="Symbol" charset="2"/>
              </a:rPr>
              <a:t> </a:t>
            </a:r>
            <a:r>
              <a:rPr lang="it-IT" dirty="0"/>
              <a:t>Space Direct Imaging</a:t>
            </a:r>
            <a:endParaRPr lang="it-IT" dirty="0">
              <a:solidFill>
                <a:schemeClr val="hlink"/>
              </a:solidFill>
            </a:endParaRPr>
          </a:p>
        </p:txBody>
      </p:sp>
      <p:sp>
        <p:nvSpPr>
          <p:cNvPr id="16402" name="Rectangle 29"/>
          <p:cNvSpPr>
            <a:spLocks noChangeArrowheads="1"/>
          </p:cNvSpPr>
          <p:nvPr/>
        </p:nvSpPr>
        <p:spPr bwMode="auto">
          <a:xfrm>
            <a:off x="520700" y="4799013"/>
            <a:ext cx="2439988" cy="547687"/>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3" name="Rectangle 30"/>
          <p:cNvSpPr>
            <a:spLocks noChangeArrowheads="1"/>
          </p:cNvSpPr>
          <p:nvPr/>
        </p:nvSpPr>
        <p:spPr bwMode="auto">
          <a:xfrm>
            <a:off x="5791200" y="4799013"/>
            <a:ext cx="3149600" cy="547687"/>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4" name="Rectangle 31"/>
          <p:cNvSpPr>
            <a:spLocks noChangeArrowheads="1"/>
          </p:cNvSpPr>
          <p:nvPr/>
        </p:nvSpPr>
        <p:spPr bwMode="auto">
          <a:xfrm>
            <a:off x="533400" y="2209800"/>
            <a:ext cx="3111500" cy="530225"/>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6405" name="Rectangle 33"/>
          <p:cNvSpPr>
            <a:spLocks noChangeArrowheads="1"/>
          </p:cNvSpPr>
          <p:nvPr/>
        </p:nvSpPr>
        <p:spPr bwMode="auto">
          <a:xfrm>
            <a:off x="4114800" y="2209800"/>
            <a:ext cx="990600" cy="530225"/>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6406" name="Rectangle 34"/>
          <p:cNvSpPr>
            <a:spLocks noChangeArrowheads="1"/>
          </p:cNvSpPr>
          <p:nvPr/>
        </p:nvSpPr>
        <p:spPr bwMode="auto">
          <a:xfrm>
            <a:off x="533400" y="4114800"/>
            <a:ext cx="2438400" cy="547688"/>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7" name="Line 36"/>
          <p:cNvSpPr>
            <a:spLocks noChangeShapeType="1"/>
          </p:cNvSpPr>
          <p:nvPr/>
        </p:nvSpPr>
        <p:spPr bwMode="auto">
          <a:xfrm>
            <a:off x="7239000" y="5410200"/>
            <a:ext cx="76200" cy="2286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59417" name="Rectangle 37"/>
          <p:cNvSpPr>
            <a:spLocks noChangeArrowheads="1"/>
          </p:cNvSpPr>
          <p:nvPr/>
        </p:nvSpPr>
        <p:spPr bwMode="auto">
          <a:xfrm>
            <a:off x="914400" y="5562600"/>
            <a:ext cx="1577975" cy="400050"/>
          </a:xfrm>
          <a:prstGeom prst="rect">
            <a:avLst/>
          </a:prstGeom>
          <a:noFill/>
          <a:ln w="9525">
            <a:noFill/>
            <a:miter lim="800000"/>
            <a:headEnd/>
            <a:tailEnd/>
          </a:ln>
        </p:spPr>
        <p:txBody>
          <a:bodyPr wrap="none">
            <a:prstTxWarp prst="textNoShape">
              <a:avLst/>
            </a:prstTxWarp>
            <a:spAutoFit/>
          </a:bodyPr>
          <a:lstStyle/>
          <a:p>
            <a:r>
              <a:rPr lang="it-IT" sz="2000"/>
              <a:t> </a:t>
            </a:r>
            <a:r>
              <a:rPr lang="it-IT" sz="2000">
                <a:sym typeface="Symbol" charset="2"/>
              </a:rPr>
              <a:t></a:t>
            </a:r>
            <a:r>
              <a:rPr lang="it-IT" sz="2000" baseline="-25000">
                <a:latin typeface="Symbol" charset="2"/>
                <a:sym typeface="Symbol" charset="2"/>
              </a:rPr>
              <a:t>  </a:t>
            </a:r>
            <a:r>
              <a:rPr lang="it-IT" sz="1400">
                <a:sym typeface="Symbol" charset="2"/>
              </a:rPr>
              <a:t>@</a:t>
            </a:r>
            <a:r>
              <a:rPr lang="it-IT" sz="2000">
                <a:latin typeface="Symbol" charset="2"/>
                <a:sym typeface="Symbol" charset="2"/>
              </a:rPr>
              <a:t>&lt; 1 A</a:t>
            </a:r>
            <a:r>
              <a:rPr lang="it-IT" sz="2000">
                <a:sym typeface="Symbol" charset="2"/>
              </a:rPr>
              <a:t>U</a:t>
            </a:r>
            <a:endParaRPr lang="en-US" sz="2000" baseline="-25000">
              <a:sym typeface="Symbol" charset="2"/>
            </a:endParaRPr>
          </a:p>
        </p:txBody>
      </p:sp>
      <p:sp>
        <p:nvSpPr>
          <p:cNvPr id="16409" name="Line 38"/>
          <p:cNvSpPr>
            <a:spLocks noChangeShapeType="1"/>
          </p:cNvSpPr>
          <p:nvPr/>
        </p:nvSpPr>
        <p:spPr bwMode="auto">
          <a:xfrm>
            <a:off x="1600200" y="5410200"/>
            <a:ext cx="76200" cy="2286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410" name="Line 39"/>
          <p:cNvSpPr>
            <a:spLocks noChangeShapeType="1"/>
          </p:cNvSpPr>
          <p:nvPr/>
        </p:nvSpPr>
        <p:spPr bwMode="auto">
          <a:xfrm flipV="1">
            <a:off x="3124200" y="1638300"/>
            <a:ext cx="381000" cy="5334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411" name="Line 40"/>
          <p:cNvSpPr>
            <a:spLocks noChangeShapeType="1"/>
          </p:cNvSpPr>
          <p:nvPr/>
        </p:nvSpPr>
        <p:spPr bwMode="auto">
          <a:xfrm flipV="1">
            <a:off x="4381500" y="1638300"/>
            <a:ext cx="381000" cy="5334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30" name="Rectangle 37"/>
          <p:cNvSpPr>
            <a:spLocks noChangeArrowheads="1"/>
          </p:cNvSpPr>
          <p:nvPr/>
        </p:nvSpPr>
        <p:spPr bwMode="auto">
          <a:xfrm>
            <a:off x="3429000" y="5562600"/>
            <a:ext cx="1763713" cy="400050"/>
          </a:xfrm>
          <a:prstGeom prst="rect">
            <a:avLst/>
          </a:prstGeom>
          <a:noFill/>
          <a:ln w="9525">
            <a:noFill/>
            <a:miter lim="800000"/>
            <a:headEnd/>
            <a:tailEnd/>
          </a:ln>
        </p:spPr>
        <p:txBody>
          <a:bodyPr wrap="none">
            <a:prstTxWarp prst="textNoShape">
              <a:avLst/>
            </a:prstTxWarp>
            <a:spAutoFit/>
          </a:bodyPr>
          <a:lstStyle/>
          <a:p>
            <a:r>
              <a:rPr lang="it-IT" sz="2000"/>
              <a:t> </a:t>
            </a:r>
            <a:r>
              <a:rPr lang="it-IT" sz="2000">
                <a:sym typeface="Symbol" charset="2"/>
              </a:rPr>
              <a:t></a:t>
            </a:r>
            <a:r>
              <a:rPr lang="it-IT" sz="2000" baseline="-25000">
                <a:latin typeface="Symbol" charset="2"/>
                <a:sym typeface="Symbol" charset="2"/>
              </a:rPr>
              <a:t>  </a:t>
            </a:r>
            <a:r>
              <a:rPr lang="it-IT" sz="1400">
                <a:sym typeface="Symbol" charset="2"/>
              </a:rPr>
              <a:t>@</a:t>
            </a:r>
            <a:r>
              <a:rPr lang="it-IT" sz="2000">
                <a:sym typeface="Symbol" charset="2"/>
              </a:rPr>
              <a:t> </a:t>
            </a:r>
            <a:r>
              <a:rPr lang="it-IT" sz="2000">
                <a:latin typeface="Symbol" charset="2"/>
                <a:sym typeface="Symbol" charset="2"/>
              </a:rPr>
              <a:t>1-10A</a:t>
            </a:r>
            <a:r>
              <a:rPr lang="it-IT" sz="2000">
                <a:sym typeface="Symbol" charset="2"/>
              </a:rPr>
              <a:t>U</a:t>
            </a:r>
            <a:endParaRPr lang="en-US" sz="2000" baseline="-25000">
              <a:sym typeface="Symbol" charset="2"/>
            </a:endParaRPr>
          </a:p>
        </p:txBody>
      </p:sp>
      <p:sp>
        <p:nvSpPr>
          <p:cNvPr id="16413" name="Rectangle 26"/>
          <p:cNvSpPr>
            <a:spLocks noChangeArrowheads="1"/>
          </p:cNvSpPr>
          <p:nvPr/>
        </p:nvSpPr>
        <p:spPr bwMode="auto">
          <a:xfrm>
            <a:off x="3276600" y="4114800"/>
            <a:ext cx="2209800" cy="547688"/>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cxnSp>
        <p:nvCxnSpPr>
          <p:cNvPr id="16414" name="Straight Arrow Connector 33"/>
          <p:cNvCxnSpPr>
            <a:cxnSpLocks noChangeShapeType="1"/>
          </p:cNvCxnSpPr>
          <p:nvPr/>
        </p:nvCxnSpPr>
        <p:spPr bwMode="auto">
          <a:xfrm>
            <a:off x="5562600" y="4572000"/>
            <a:ext cx="228600" cy="152400"/>
          </a:xfrm>
          <a:prstGeom prst="straightConnector1">
            <a:avLst/>
          </a:prstGeom>
          <a:noFill/>
          <a:ln w="9525">
            <a:solidFill>
              <a:schemeClr val="tx1"/>
            </a:solidFill>
            <a:round/>
            <a:headEnd/>
            <a:tailEnd type="arrow" w="med" len="med"/>
          </a:ln>
        </p:spPr>
      </p:cxnSp>
      <p:sp>
        <p:nvSpPr>
          <p:cNvPr id="31" name="Text Box 58"/>
          <p:cNvSpPr txBox="1">
            <a:spLocks noChangeArrowheads="1"/>
          </p:cNvSpPr>
          <p:nvPr/>
        </p:nvSpPr>
        <p:spPr bwMode="auto">
          <a:xfrm>
            <a:off x="762000" y="6096000"/>
            <a:ext cx="7010400" cy="369888"/>
          </a:xfrm>
          <a:prstGeom prst="rect">
            <a:avLst/>
          </a:prstGeom>
          <a:noFill/>
          <a:ln w="38100">
            <a:solidFill>
              <a:schemeClr val="bg2">
                <a:lumMod val="75000"/>
              </a:schemeClr>
            </a:solidFill>
            <a:miter lim="800000"/>
            <a:headEnd/>
            <a:tailEnd/>
          </a:ln>
        </p:spPr>
        <p:txBody>
          <a:bodyPr>
            <a:prstTxWarp prst="textNoShape">
              <a:avLst/>
            </a:prstTxWarp>
            <a:spAutoFit/>
          </a:bodyPr>
          <a:lstStyle/>
          <a:p>
            <a:r>
              <a:rPr lang="en-US" sz="1800" dirty="0" err="1">
                <a:sym typeface="Wingdings" charset="2"/>
              </a:rPr>
              <a:t></a:t>
            </a:r>
            <a:r>
              <a:rPr lang="en-US" sz="1800" dirty="0">
                <a:sym typeface="Wingdings" charset="2"/>
              </a:rPr>
              <a:t> </a:t>
            </a:r>
            <a:r>
              <a:rPr lang="en-US" sz="1800" dirty="0" err="1">
                <a:sym typeface="Wingdings" charset="2"/>
              </a:rPr>
              <a:t>Techn</a:t>
            </a:r>
            <a:r>
              <a:rPr lang="en-US" sz="1800" dirty="0">
                <a:sym typeface="Wingdings" charset="2"/>
              </a:rPr>
              <a:t> </a:t>
            </a:r>
            <a:r>
              <a:rPr lang="en-US" sz="1800" dirty="0" smtClean="0">
                <a:sym typeface="Wingdings" charset="2"/>
              </a:rPr>
              <a:t>development &amp; </a:t>
            </a:r>
            <a:r>
              <a:rPr lang="en-US" sz="1800" dirty="0" err="1" smtClean="0">
                <a:sym typeface="Wingdings" charset="2"/>
              </a:rPr>
              <a:t>exo-Zodi</a:t>
            </a:r>
            <a:r>
              <a:rPr lang="en-US" sz="1800" dirty="0" smtClean="0">
                <a:sym typeface="Wingdings" charset="2"/>
              </a:rPr>
              <a:t> </a:t>
            </a:r>
            <a:r>
              <a:rPr lang="en-US" sz="1800" dirty="0">
                <a:sym typeface="Wingdings" charset="2"/>
              </a:rPr>
              <a:t>for direct detection missions </a:t>
            </a:r>
            <a:r>
              <a:rPr lang="en-US" sz="1800" dirty="0" err="1">
                <a:sym typeface="Wingdings" charset="2"/>
              </a:rPr>
              <a:t></a:t>
            </a:r>
            <a:r>
              <a:rPr lang="en-US" sz="1800" dirty="0">
                <a:sym typeface="Wingdings" charset="2"/>
              </a:rPr>
              <a:t> </a:t>
            </a: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386" y="266699"/>
            <a:ext cx="8368414" cy="6535703"/>
          </a:xfrm>
          <a:prstGeom prst="rect">
            <a:avLst/>
          </a:prstGeom>
        </p:spPr>
      </p:pic>
      <p:sp>
        <p:nvSpPr>
          <p:cNvPr id="12" name="TextBox 11"/>
          <p:cNvSpPr txBox="1"/>
          <p:nvPr/>
        </p:nvSpPr>
        <p:spPr>
          <a:xfrm>
            <a:off x="8369300" y="2681286"/>
            <a:ext cx="1028700" cy="830997"/>
          </a:xfrm>
          <a:prstGeom prst="rect">
            <a:avLst/>
          </a:prstGeom>
          <a:solidFill>
            <a:schemeClr val="bg1"/>
          </a:solidFill>
        </p:spPr>
        <p:txBody>
          <a:bodyPr wrap="square" rtlCol="0">
            <a:spAutoFit/>
          </a:bodyPr>
          <a:lstStyle/>
          <a:p>
            <a:r>
              <a:rPr lang="en-US" sz="1600" dirty="0" smtClean="0"/>
              <a:t>Radial Velocity—0.1 </a:t>
            </a:r>
            <a:r>
              <a:rPr lang="en-US" sz="1600" dirty="0" err="1" smtClean="0"/>
              <a:t>m/s</a:t>
            </a:r>
            <a:endParaRPr lang="en-US" sz="1600" dirty="0"/>
          </a:p>
        </p:txBody>
      </p:sp>
      <p:cxnSp>
        <p:nvCxnSpPr>
          <p:cNvPr id="14" name="Straight Connector 13"/>
          <p:cNvCxnSpPr/>
          <p:nvPr/>
        </p:nvCxnSpPr>
        <p:spPr>
          <a:xfrm rot="10800000">
            <a:off x="8077200" y="3096785"/>
            <a:ext cx="3175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32600" y="1181100"/>
            <a:ext cx="1028700" cy="830997"/>
          </a:xfrm>
          <a:prstGeom prst="rect">
            <a:avLst/>
          </a:prstGeom>
          <a:solidFill>
            <a:schemeClr val="bg1"/>
          </a:solidFill>
        </p:spPr>
        <p:txBody>
          <a:bodyPr wrap="square" rtlCol="0">
            <a:spAutoFit/>
          </a:bodyPr>
          <a:lstStyle/>
          <a:p>
            <a:r>
              <a:rPr lang="en-US" sz="1600" dirty="0" smtClean="0"/>
              <a:t>Radial Velocity—1 </a:t>
            </a:r>
            <a:r>
              <a:rPr lang="en-US" sz="1600" dirty="0" err="1" smtClean="0"/>
              <a:t>m/s</a:t>
            </a:r>
            <a:endParaRPr lang="en-US" sz="1600" dirty="0"/>
          </a:p>
        </p:txBody>
      </p:sp>
      <p:sp>
        <p:nvSpPr>
          <p:cNvPr id="23" name="Freeform 22"/>
          <p:cNvSpPr/>
          <p:nvPr/>
        </p:nvSpPr>
        <p:spPr>
          <a:xfrm>
            <a:off x="1460500" y="2681286"/>
            <a:ext cx="6908800" cy="3238500"/>
          </a:xfrm>
          <a:custGeom>
            <a:avLst/>
            <a:gdLst>
              <a:gd name="connsiteX0" fmla="*/ 6908800 w 6908800"/>
              <a:gd name="connsiteY0" fmla="*/ 0 h 3238500"/>
              <a:gd name="connsiteX1" fmla="*/ 5346700 w 6908800"/>
              <a:gd name="connsiteY1" fmla="*/ 1854200 h 3238500"/>
              <a:gd name="connsiteX2" fmla="*/ 4445000 w 6908800"/>
              <a:gd name="connsiteY2" fmla="*/ 2349500 h 3238500"/>
              <a:gd name="connsiteX3" fmla="*/ 0 w 6908800"/>
              <a:gd name="connsiteY3" fmla="*/ 3238500 h 3238500"/>
              <a:gd name="connsiteX4" fmla="*/ 0 w 6908800"/>
              <a:gd name="connsiteY4" fmla="*/ 323850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800" h="3238500">
                <a:moveTo>
                  <a:pt x="6908800" y="0"/>
                </a:moveTo>
                <a:cubicBezTo>
                  <a:pt x="6333066" y="731308"/>
                  <a:pt x="5757333" y="1462617"/>
                  <a:pt x="5346700" y="1854200"/>
                </a:cubicBezTo>
                <a:cubicBezTo>
                  <a:pt x="4936067" y="2245783"/>
                  <a:pt x="5336117" y="2118783"/>
                  <a:pt x="4445000" y="2349500"/>
                </a:cubicBezTo>
                <a:cubicBezTo>
                  <a:pt x="3553883" y="2580217"/>
                  <a:pt x="0" y="3238500"/>
                  <a:pt x="0" y="3238500"/>
                </a:cubicBezTo>
                <a:lnTo>
                  <a:pt x="0" y="3238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362200" y="2819400"/>
            <a:ext cx="4724400" cy="1477328"/>
          </a:xfrm>
          <a:prstGeom prst="rect">
            <a:avLst/>
          </a:prstGeom>
          <a:noFill/>
          <a:ln>
            <a:solidFill>
              <a:schemeClr val="tx1"/>
            </a:solidFill>
          </a:ln>
        </p:spPr>
        <p:txBody>
          <a:bodyPr wrap="square" rtlCol="0">
            <a:spAutoFit/>
          </a:bodyPr>
          <a:lstStyle/>
          <a:p>
            <a:r>
              <a:rPr lang="en-US" dirty="0" smtClean="0"/>
              <a:t>General consensus of the experts here is that 10 cm/</a:t>
            </a:r>
            <a:r>
              <a:rPr lang="en-US" dirty="0" err="1" smtClean="0"/>
              <a:t>s</a:t>
            </a:r>
            <a:r>
              <a:rPr lang="en-US" dirty="0" smtClean="0"/>
              <a:t> is instrumentally achievable but there may be only a small number of G dwarfs sufficiently quiet to take advantage of this capability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0" y="609600"/>
            <a:ext cx="6742697" cy="5124450"/>
          </a:xfrm>
          <a:prstGeom prst="rect">
            <a:avLst/>
          </a:prstGeom>
        </p:spPr>
      </p:pic>
      <p:sp>
        <p:nvSpPr>
          <p:cNvPr id="6" name="TextBox 5"/>
          <p:cNvSpPr txBox="1"/>
          <p:nvPr/>
        </p:nvSpPr>
        <p:spPr>
          <a:xfrm>
            <a:off x="1752600" y="6096000"/>
            <a:ext cx="5893598" cy="369332"/>
          </a:xfrm>
          <a:prstGeom prst="rect">
            <a:avLst/>
          </a:prstGeom>
          <a:noFill/>
        </p:spPr>
        <p:txBody>
          <a:bodyPr wrap="none" rtlCol="0">
            <a:spAutoFit/>
          </a:bodyPr>
          <a:lstStyle/>
          <a:p>
            <a:r>
              <a:rPr lang="it-IT" dirty="0" smtClean="0">
                <a:sym typeface="Symbol" charset="2"/>
              </a:rPr>
              <a:t></a:t>
            </a:r>
            <a:r>
              <a:rPr lang="it-IT" baseline="-25000" dirty="0" smtClean="0">
                <a:latin typeface="Symbol" charset="2"/>
                <a:sym typeface="Symbol" charset="2"/>
              </a:rPr>
              <a:t> </a:t>
            </a:r>
            <a:r>
              <a:rPr lang="it-IT" dirty="0" smtClean="0">
                <a:latin typeface="Symbol" charset="2"/>
                <a:sym typeface="Symbol" charset="2"/>
              </a:rPr>
              <a:t>= 0.05 </a:t>
            </a:r>
            <a:r>
              <a:rPr lang="it-IT" dirty="0" smtClean="0">
                <a:latin typeface="Times New Roman"/>
                <a:cs typeface="Times New Roman"/>
                <a:sym typeface="Symbol" charset="2"/>
              </a:rPr>
              <a:t>but completeness falls off dramatically for &gt;0.1 AU</a:t>
            </a:r>
            <a:endParaRPr lang="en-US" dirty="0">
              <a:latin typeface="Times New Roman"/>
              <a:cs typeface="Times New Roman"/>
            </a:endParaRPr>
          </a:p>
        </p:txBody>
      </p:sp>
      <p:sp>
        <p:nvSpPr>
          <p:cNvPr id="7" name="TextBox 6"/>
          <p:cNvSpPr txBox="1"/>
          <p:nvPr/>
        </p:nvSpPr>
        <p:spPr>
          <a:xfrm>
            <a:off x="685800" y="228600"/>
            <a:ext cx="2079453" cy="369332"/>
          </a:xfrm>
          <a:prstGeom prst="rect">
            <a:avLst/>
          </a:prstGeom>
          <a:noFill/>
        </p:spPr>
        <p:txBody>
          <a:bodyPr wrap="none" rtlCol="0">
            <a:spAutoFit/>
          </a:bodyPr>
          <a:lstStyle/>
          <a:p>
            <a:r>
              <a:rPr lang="en-US" dirty="0" err="1" smtClean="0"/>
              <a:t>Borucki</a:t>
            </a:r>
            <a:r>
              <a:rPr lang="en-US" dirty="0" smtClean="0"/>
              <a:t> et al. 2011</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2286000"/>
            <a:ext cx="9372600" cy="2428577"/>
          </a:xfrm>
          <a:prstGeom prst="rect">
            <a:avLst/>
          </a:prstGeom>
        </p:spPr>
      </p:pic>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0" y="0"/>
            <a:ext cx="9144000" cy="1488792"/>
          </a:xfrm>
          <a:prstGeom prst="rect">
            <a:avLst/>
          </a:prstGeom>
        </p:spPr>
      </p:pic>
      <p:sp>
        <p:nvSpPr>
          <p:cNvPr id="6" name="Oval 5"/>
          <p:cNvSpPr/>
          <p:nvPr/>
        </p:nvSpPr>
        <p:spPr>
          <a:xfrm>
            <a:off x="5638800" y="3276600"/>
            <a:ext cx="3276600" cy="83820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000" dirty="0" smtClean="0"/>
              <a:t>Conclusions</a:t>
            </a:r>
            <a:endParaRPr lang="en-US" sz="4000" dirty="0"/>
          </a:p>
        </p:txBody>
      </p:sp>
      <p:sp>
        <p:nvSpPr>
          <p:cNvPr id="3" name="Content Placeholder 2"/>
          <p:cNvSpPr>
            <a:spLocks noGrp="1"/>
          </p:cNvSpPr>
          <p:nvPr>
            <p:ph idx="1"/>
          </p:nvPr>
        </p:nvSpPr>
        <p:spPr>
          <a:xfrm>
            <a:off x="381000" y="914400"/>
            <a:ext cx="8229600" cy="4525963"/>
          </a:xfrm>
        </p:spPr>
        <p:txBody>
          <a:bodyPr/>
          <a:lstStyle/>
          <a:p>
            <a:r>
              <a:rPr lang="en-US" sz="2400" dirty="0" smtClean="0"/>
              <a:t>Mass is an essential parameter in addition to radius. Strategies should not be designed around</a:t>
            </a:r>
            <a:r>
              <a:rPr lang="en-US" sz="2400" dirty="0" smtClean="0"/>
              <a:t> </a:t>
            </a:r>
            <a:r>
              <a:rPr lang="en-US" sz="2400" dirty="0" smtClean="0"/>
              <a:t>direct detection spectrometry/photometry</a:t>
            </a:r>
            <a:r>
              <a:rPr lang="en-US" sz="2400" dirty="0" smtClean="0"/>
              <a:t> </a:t>
            </a:r>
            <a:r>
              <a:rPr lang="en-US" sz="2400" dirty="0" smtClean="0"/>
              <a:t>only. </a:t>
            </a:r>
          </a:p>
          <a:p>
            <a:endParaRPr lang="en-US" sz="2400" dirty="0" smtClean="0"/>
          </a:p>
          <a:p>
            <a:r>
              <a:rPr lang="en-US" sz="2400" dirty="0" smtClean="0"/>
              <a:t>RV may be the primary technique for finding masses of Earth-like bodies in nearby systems. Because the number of systems will be small, statistics cannot be used to constrain sine (orbit inclination), hence derived planet masses and densities will be lower limits.</a:t>
            </a:r>
          </a:p>
          <a:p>
            <a:pPr>
              <a:buNone/>
            </a:pPr>
            <a:endParaRPr lang="en-US" sz="2400" dirty="0" smtClean="0"/>
          </a:p>
          <a:p>
            <a:r>
              <a:rPr lang="en-US" sz="2400" dirty="0" smtClean="0"/>
              <a:t>It is unclear right now whether Earth mass bodies in the Habitable Zone are sufficiently common for the “cheap TPF” strategy to apply. May need</a:t>
            </a:r>
            <a:r>
              <a:rPr lang="en-US" sz="2400" dirty="0" smtClean="0"/>
              <a:t> space-based </a:t>
            </a:r>
            <a:r>
              <a:rPr lang="en-US" sz="2400" dirty="0" err="1" smtClean="0"/>
              <a:t>microlensing</a:t>
            </a:r>
            <a:r>
              <a:rPr lang="en-US" sz="2400" dirty="0" smtClean="0"/>
              <a:t> </a:t>
            </a:r>
            <a:r>
              <a:rPr lang="en-US" sz="2400" dirty="0" smtClean="0"/>
              <a:t>to sort this </a:t>
            </a:r>
            <a:r>
              <a:rPr lang="en-US" sz="2400" dirty="0" smtClean="0"/>
              <a:t>out. NASA and ESA need to cooperate on this.  </a:t>
            </a: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6919375" y="6306066"/>
            <a:ext cx="2224625" cy="369332"/>
          </a:xfrm>
          <a:prstGeom prst="rect">
            <a:avLst/>
          </a:prstGeom>
        </p:spPr>
        <p:txBody>
          <a:bodyPr wrap="none">
            <a:spAutoFit/>
          </a:bodyPr>
          <a:lstStyle/>
          <a:p>
            <a:r>
              <a:rPr lang="en-US" dirty="0" smtClean="0"/>
              <a:t>~ 530 planets to date: </a:t>
            </a:r>
            <a:endParaRPr lang="en-US" dirty="0"/>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850421" y="952500"/>
            <a:ext cx="5915629" cy="3797300"/>
          </a:xfrm>
          <a:prstGeom prst="rect">
            <a:avLst/>
          </a:prstGeom>
        </p:spPr>
      </p:pic>
      <p:pic>
        <p:nvPicPr>
          <p:cNvPr id="6" name="Picture 5"/>
          <p:cNvPicPr>
            <a:picLocks noChangeAspect="1"/>
          </p:cNvPicPr>
          <p:nvPr/>
        </p:nvPicPr>
        <p:blipFill>
          <a:blip r:embed="rId5"/>
          <a:stretch>
            <a:fillRect/>
          </a:stretch>
        </p:blipFill>
        <p:spPr>
          <a:xfrm>
            <a:off x="0" y="5130800"/>
            <a:ext cx="6781800" cy="1727200"/>
          </a:xfrm>
          <a:prstGeom prst="rect">
            <a:avLst/>
          </a:prstGeom>
        </p:spPr>
      </p:pic>
      <p:pic>
        <p:nvPicPr>
          <p:cNvPr id="7" name="Picture 6"/>
          <p:cNvPicPr>
            <a:picLocks noChangeAspect="1"/>
          </p:cNvPicPr>
          <p:nvPr/>
        </p:nvPicPr>
        <p:blipFill>
          <a:blip r:embed="rId6"/>
          <a:stretch>
            <a:fillRect/>
          </a:stretch>
        </p:blipFill>
        <p:spPr>
          <a:xfrm>
            <a:off x="1583721" y="2120900"/>
            <a:ext cx="266700" cy="990600"/>
          </a:xfrm>
          <a:prstGeom prst="rect">
            <a:avLst/>
          </a:prstGeom>
        </p:spPr>
      </p:pic>
      <p:cxnSp>
        <p:nvCxnSpPr>
          <p:cNvPr id="9" name="Straight Connector 8"/>
          <p:cNvCxnSpPr/>
          <p:nvPr/>
        </p:nvCxnSpPr>
        <p:spPr>
          <a:xfrm>
            <a:off x="2277533" y="1608667"/>
            <a:ext cx="5223934"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62333" y="1610255"/>
            <a:ext cx="869048" cy="338554"/>
          </a:xfrm>
          <a:prstGeom prst="rect">
            <a:avLst/>
          </a:prstGeom>
          <a:noFill/>
        </p:spPr>
        <p:txBody>
          <a:bodyPr wrap="none" rtlCol="0">
            <a:spAutoFit/>
          </a:bodyPr>
          <a:lstStyle/>
          <a:p>
            <a:r>
              <a:rPr lang="en-US" sz="1600" dirty="0" smtClean="0"/>
              <a:t>Planets</a:t>
            </a:r>
            <a:endParaRPr lang="en-US" sz="1600" dirty="0"/>
          </a:p>
        </p:txBody>
      </p:sp>
      <p:sp>
        <p:nvSpPr>
          <p:cNvPr id="11" name="TextBox 10"/>
          <p:cNvSpPr txBox="1"/>
          <p:nvPr/>
        </p:nvSpPr>
        <p:spPr>
          <a:xfrm>
            <a:off x="7543800" y="1143000"/>
            <a:ext cx="1461658" cy="338554"/>
          </a:xfrm>
          <a:prstGeom prst="rect">
            <a:avLst/>
          </a:prstGeom>
          <a:noFill/>
        </p:spPr>
        <p:txBody>
          <a:bodyPr wrap="none" rtlCol="0">
            <a:spAutoFit/>
          </a:bodyPr>
          <a:lstStyle/>
          <a:p>
            <a:r>
              <a:rPr lang="en-US" sz="1600" dirty="0" smtClean="0"/>
              <a:t>Brown Dwarfs</a:t>
            </a:r>
            <a:endParaRPr lang="en-US" sz="1600" dirty="0"/>
          </a:p>
        </p:txBody>
      </p:sp>
      <p:cxnSp>
        <p:nvCxnSpPr>
          <p:cNvPr id="13" name="Straight Arrow Connector 12"/>
          <p:cNvCxnSpPr/>
          <p:nvPr/>
        </p:nvCxnSpPr>
        <p:spPr>
          <a:xfrm rot="5400000" flipH="1" flipV="1">
            <a:off x="7508095" y="1331105"/>
            <a:ext cx="2253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7498080" y="1739913"/>
            <a:ext cx="2810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srcRect/>
          <a:stretch>
            <a:fillRect/>
          </a:stretch>
        </p:blipFill>
        <p:spPr bwMode="auto">
          <a:xfrm>
            <a:off x="1138173" y="321155"/>
            <a:ext cx="6026862" cy="5793320"/>
          </a:xfrm>
          <a:prstGeom prst="rect">
            <a:avLst/>
          </a:prstGeom>
          <a:noFill/>
          <a:ln w="9525">
            <a:noFill/>
            <a:miter lim="800000"/>
            <a:headEnd/>
            <a:tailEnd/>
          </a:ln>
        </p:spPr>
      </p:pic>
      <p:sp>
        <p:nvSpPr>
          <p:cNvPr id="3" name="TextBox 2"/>
          <p:cNvSpPr txBox="1"/>
          <p:nvPr/>
        </p:nvSpPr>
        <p:spPr>
          <a:xfrm>
            <a:off x="431800" y="6114475"/>
            <a:ext cx="5840849" cy="369332"/>
          </a:xfrm>
          <a:prstGeom prst="rect">
            <a:avLst/>
          </a:prstGeom>
          <a:noFill/>
        </p:spPr>
        <p:txBody>
          <a:bodyPr wrap="none" rtlCol="0">
            <a:spAutoFit/>
          </a:bodyPr>
          <a:lstStyle/>
          <a:p>
            <a:r>
              <a:rPr lang="en-US" dirty="0" smtClean="0"/>
              <a:t>Space-based photometry is more precise than ground-based</a:t>
            </a:r>
            <a:endParaRPr lang="en-US" dirty="0"/>
          </a:p>
        </p:txBody>
      </p:sp>
      <p:sp>
        <p:nvSpPr>
          <p:cNvPr id="4" name="TextBox 3"/>
          <p:cNvSpPr txBox="1"/>
          <p:nvPr/>
        </p:nvSpPr>
        <p:spPr>
          <a:xfrm>
            <a:off x="279400" y="6444734"/>
            <a:ext cx="1507106" cy="369332"/>
          </a:xfrm>
          <a:prstGeom prst="rect">
            <a:avLst/>
          </a:prstGeom>
          <a:noFill/>
        </p:spPr>
        <p:txBody>
          <a:bodyPr wrap="none" rtlCol="0">
            <a:spAutoFit/>
          </a:bodyPr>
          <a:lstStyle/>
          <a:p>
            <a:r>
              <a:rPr lang="en-US" dirty="0" smtClean="0"/>
              <a:t>David Bennett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386" y="266699"/>
            <a:ext cx="8368414" cy="6535703"/>
          </a:xfrm>
          <a:prstGeom prst="rect">
            <a:avLst/>
          </a:prstGeom>
        </p:spPr>
      </p:pic>
      <p:cxnSp>
        <p:nvCxnSpPr>
          <p:cNvPr id="14" name="Straight Connector 13"/>
          <p:cNvCxnSpPr/>
          <p:nvPr/>
        </p:nvCxnSpPr>
        <p:spPr>
          <a:xfrm rot="10800000">
            <a:off x="8077200" y="3096785"/>
            <a:ext cx="3175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00850" y="1219200"/>
            <a:ext cx="1028700" cy="830997"/>
          </a:xfrm>
          <a:prstGeom prst="rect">
            <a:avLst/>
          </a:prstGeom>
          <a:solidFill>
            <a:schemeClr val="bg1"/>
          </a:solidFill>
        </p:spPr>
        <p:txBody>
          <a:bodyPr wrap="square" rtlCol="0">
            <a:spAutoFit/>
          </a:bodyPr>
          <a:lstStyle/>
          <a:p>
            <a:r>
              <a:rPr lang="en-US" sz="1600" dirty="0" smtClean="0"/>
              <a:t>Radial Velocity—1 </a:t>
            </a:r>
            <a:r>
              <a:rPr lang="en-US" sz="1600" dirty="0" err="1" smtClean="0"/>
              <a:t>m/s</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7618" name="Picture 2"/>
          <p:cNvPicPr>
            <a:picLocks noChangeAspect="1" noChangeArrowheads="1"/>
          </p:cNvPicPr>
          <p:nvPr/>
        </p:nvPicPr>
        <p:blipFill>
          <a:blip r:embed="rId3"/>
          <a:srcRect/>
          <a:stretch>
            <a:fillRect/>
          </a:stretch>
        </p:blipFill>
        <p:spPr bwMode="auto">
          <a:xfrm>
            <a:off x="914400" y="609600"/>
            <a:ext cx="7366000" cy="5827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7138" name="Picture 2"/>
          <p:cNvPicPr>
            <a:picLocks noChangeAspect="1" noChangeArrowheads="1"/>
          </p:cNvPicPr>
          <p:nvPr/>
        </p:nvPicPr>
        <p:blipFill>
          <a:blip r:embed="rId3"/>
          <a:srcRect/>
          <a:stretch>
            <a:fillRect/>
          </a:stretch>
        </p:blipFill>
        <p:spPr bwMode="auto">
          <a:xfrm>
            <a:off x="914400" y="1066800"/>
            <a:ext cx="7391400" cy="4125913"/>
          </a:xfrm>
          <a:prstGeom prst="rect">
            <a:avLst/>
          </a:prstGeom>
          <a:noFill/>
          <a:ln w="9525">
            <a:noFill/>
            <a:miter lim="800000"/>
            <a:headEnd/>
            <a:tailEnd/>
          </a:ln>
          <a:effectLst/>
        </p:spPr>
      </p:pic>
      <p:sp>
        <p:nvSpPr>
          <p:cNvPr id="3" name="TextBox 2"/>
          <p:cNvSpPr txBox="1"/>
          <p:nvPr/>
        </p:nvSpPr>
        <p:spPr>
          <a:xfrm>
            <a:off x="457200" y="5943600"/>
            <a:ext cx="1621508" cy="369332"/>
          </a:xfrm>
          <a:prstGeom prst="rect">
            <a:avLst/>
          </a:prstGeom>
          <a:noFill/>
        </p:spPr>
        <p:txBody>
          <a:bodyPr wrap="none" rtlCol="0">
            <a:spAutoFit/>
          </a:bodyPr>
          <a:lstStyle/>
          <a:p>
            <a:r>
              <a:rPr lang="en-US" dirty="0" smtClean="0"/>
              <a:t>Marc </a:t>
            </a:r>
            <a:r>
              <a:rPr lang="en-US" smtClean="0"/>
              <a:t>Kuchner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AutoShape 2"/>
          <p:cNvSpPr>
            <a:spLocks noChangeArrowheads="1"/>
          </p:cNvSpPr>
          <p:nvPr/>
        </p:nvSpPr>
        <p:spPr bwMode="auto">
          <a:xfrm>
            <a:off x="533400" y="32766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2400">
                <a:ea typeface="ＭＳ Ｐゴシック" charset="-128"/>
                <a:cs typeface="ＭＳ Ｐゴシック" charset="-128"/>
              </a:rPr>
              <a:t>1-5 yrs</a:t>
            </a:r>
          </a:p>
        </p:txBody>
      </p:sp>
      <p:sp>
        <p:nvSpPr>
          <p:cNvPr id="297987" name="AutoShape 3"/>
          <p:cNvSpPr>
            <a:spLocks noChangeArrowheads="1"/>
          </p:cNvSpPr>
          <p:nvPr/>
        </p:nvSpPr>
        <p:spPr bwMode="auto">
          <a:xfrm>
            <a:off x="3429000" y="32766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2400">
                <a:ea typeface="ＭＳ Ｐゴシック" charset="-128"/>
                <a:cs typeface="ＭＳ Ｐゴシック" charset="-128"/>
              </a:rPr>
              <a:t>5-10 yrs</a:t>
            </a:r>
          </a:p>
        </p:txBody>
      </p:sp>
      <p:sp>
        <p:nvSpPr>
          <p:cNvPr id="297988" name="AutoShape 4"/>
          <p:cNvSpPr>
            <a:spLocks noChangeArrowheads="1"/>
          </p:cNvSpPr>
          <p:nvPr/>
        </p:nvSpPr>
        <p:spPr bwMode="auto">
          <a:xfrm>
            <a:off x="6477000" y="32766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2400">
                <a:ea typeface="ＭＳ Ｐゴシック" charset="-128"/>
                <a:cs typeface="ＭＳ Ｐゴシック" charset="-128"/>
              </a:rPr>
              <a:t>10-15 yrs</a:t>
            </a:r>
          </a:p>
        </p:txBody>
      </p:sp>
      <p:sp>
        <p:nvSpPr>
          <p:cNvPr id="297989" name="Text Box 5"/>
          <p:cNvSpPr txBox="1">
            <a:spLocks noChangeArrowheads="1"/>
          </p:cNvSpPr>
          <p:nvPr/>
        </p:nvSpPr>
        <p:spPr bwMode="auto">
          <a:xfrm>
            <a:off x="609600" y="103188"/>
            <a:ext cx="8321834" cy="523220"/>
          </a:xfrm>
          <a:prstGeom prst="rect">
            <a:avLst/>
          </a:prstGeom>
          <a:noFill/>
          <a:ln w="9525">
            <a:noFill/>
            <a:miter lim="800000"/>
            <a:headEnd/>
            <a:tailEnd/>
          </a:ln>
          <a:effectLst/>
        </p:spPr>
        <p:txBody>
          <a:bodyPr wrap="none">
            <a:prstTxWarp prst="textNoShape">
              <a:avLst/>
            </a:prstTxWarp>
            <a:spAutoFit/>
          </a:bodyPr>
          <a:lstStyle/>
          <a:p>
            <a:pPr eaLnBrk="0" hangingPunct="0"/>
            <a:r>
              <a:rPr lang="it-IT" sz="2800" dirty="0" err="1" smtClean="0">
                <a:ea typeface="ＭＳ Ｐゴシック" charset="-128"/>
                <a:cs typeface="ＭＳ Ｐゴシック" charset="-128"/>
              </a:rPr>
              <a:t>Exoplanet</a:t>
            </a:r>
            <a:r>
              <a:rPr lang="it-IT" sz="2800" dirty="0" smtClean="0">
                <a:ea typeface="ＭＳ Ｐゴシック" charset="-128"/>
                <a:cs typeface="ＭＳ Ｐゴシック" charset="-128"/>
              </a:rPr>
              <a:t> Task </a:t>
            </a:r>
            <a:r>
              <a:rPr lang="it-IT" sz="2800" dirty="0" err="1" smtClean="0">
                <a:ea typeface="ＭＳ Ｐゴシック" charset="-128"/>
                <a:cs typeface="ＭＳ Ｐゴシック" charset="-128"/>
              </a:rPr>
              <a:t>Force</a:t>
            </a:r>
            <a:r>
              <a:rPr lang="it-IT" sz="2800" dirty="0" smtClean="0">
                <a:ea typeface="ＭＳ Ｐゴシック" charset="-128"/>
                <a:cs typeface="ＭＳ Ｐゴシック" charset="-128"/>
              </a:rPr>
              <a:t> 2008: A </a:t>
            </a:r>
            <a:r>
              <a:rPr lang="it-IT" sz="2800" dirty="0" err="1">
                <a:ea typeface="ＭＳ Ｐゴシック" charset="-128"/>
                <a:cs typeface="ＭＳ Ｐゴシック" charset="-128"/>
              </a:rPr>
              <a:t>two-pronged</a:t>
            </a:r>
            <a:r>
              <a:rPr lang="it-IT" sz="2800" dirty="0">
                <a:ea typeface="ＭＳ Ｐゴシック" charset="-128"/>
                <a:cs typeface="ＭＳ Ｐゴシック" charset="-128"/>
              </a:rPr>
              <a:t> </a:t>
            </a:r>
            <a:r>
              <a:rPr lang="it-IT" sz="2800" dirty="0" err="1" smtClean="0">
                <a:ea typeface="ＭＳ Ｐゴシック" charset="-128"/>
                <a:cs typeface="ＭＳ Ｐゴシック" charset="-128"/>
              </a:rPr>
              <a:t>strategy</a:t>
            </a:r>
            <a:endParaRPr lang="it-IT" sz="2800" dirty="0">
              <a:ea typeface="ＭＳ Ｐゴシック" charset="-128"/>
              <a:cs typeface="ＭＳ Ｐゴシック" charset="-128"/>
            </a:endParaRPr>
          </a:p>
        </p:txBody>
      </p:sp>
      <p:sp>
        <p:nvSpPr>
          <p:cNvPr id="297990" name="Text Box 6"/>
          <p:cNvSpPr txBox="1">
            <a:spLocks noChangeArrowheads="1"/>
          </p:cNvSpPr>
          <p:nvPr/>
        </p:nvSpPr>
        <p:spPr bwMode="auto">
          <a:xfrm>
            <a:off x="2133600" y="1143000"/>
            <a:ext cx="16764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it-IT" sz="2000">
                <a:solidFill>
                  <a:srgbClr val="FF0000"/>
                </a:solidFill>
                <a:ea typeface="ＭＳ Ｐゴシック" charset="-128"/>
                <a:cs typeface="ＭＳ Ｐゴシック" charset="-128"/>
              </a:rPr>
              <a:t>M dwarfs</a:t>
            </a:r>
            <a:endParaRPr lang="it-IT" sz="2000">
              <a:ea typeface="ＭＳ Ｐゴシック" charset="-128"/>
              <a:cs typeface="ＭＳ Ｐゴシック" charset="-128"/>
            </a:endParaRPr>
          </a:p>
        </p:txBody>
      </p:sp>
      <p:sp>
        <p:nvSpPr>
          <p:cNvPr id="297991" name="Text Box 7"/>
          <p:cNvSpPr txBox="1">
            <a:spLocks noChangeArrowheads="1"/>
          </p:cNvSpPr>
          <p:nvPr/>
        </p:nvSpPr>
        <p:spPr bwMode="auto">
          <a:xfrm>
            <a:off x="1676400" y="4495800"/>
            <a:ext cx="41910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it-IT" sz="2000">
                <a:solidFill>
                  <a:srgbClr val="2921ED"/>
                </a:solidFill>
                <a:ea typeface="ＭＳ Ｐゴシック" charset="-128"/>
                <a:cs typeface="ＭＳ Ｐゴシック" charset="-128"/>
              </a:rPr>
              <a:t>F, G, K dwarfs</a:t>
            </a:r>
            <a:endParaRPr lang="it-IT" sz="2000">
              <a:ea typeface="ＭＳ Ｐゴシック" charset="-128"/>
              <a:cs typeface="ＭＳ Ｐゴシック" charset="-128"/>
            </a:endParaRPr>
          </a:p>
        </p:txBody>
      </p:sp>
      <p:sp>
        <p:nvSpPr>
          <p:cNvPr id="297992" name="AutoShape 8"/>
          <p:cNvSpPr>
            <a:spLocks noChangeArrowheads="1"/>
          </p:cNvSpPr>
          <p:nvPr/>
        </p:nvSpPr>
        <p:spPr bwMode="auto">
          <a:xfrm>
            <a:off x="914400" y="1600200"/>
            <a:ext cx="4876800" cy="1219200"/>
          </a:xfrm>
          <a:prstGeom prst="rightArrow">
            <a:avLst>
              <a:gd name="adj1" fmla="val 50000"/>
              <a:gd name="adj2" fmla="val 100000"/>
            </a:avLst>
          </a:prstGeom>
          <a:solidFill>
            <a:srgbClr val="FF0000"/>
          </a:solidFill>
          <a:ln w="9525">
            <a:solidFill>
              <a:schemeClr val="tx1"/>
            </a:solidFill>
            <a:miter lim="800000"/>
            <a:headEnd/>
            <a:tailEnd/>
          </a:ln>
          <a:effectLst/>
        </p:spPr>
        <p:txBody>
          <a:bodyPr wrap="none" anchor="ctr">
            <a:prstTxWarp prst="textNoShape">
              <a:avLst/>
            </a:prstTxWarp>
          </a:bodyPr>
          <a:lstStyle/>
          <a:p>
            <a:pPr algn="ctr" eaLnBrk="0" hangingPunct="0"/>
            <a:r>
              <a:rPr lang="it-IT">
                <a:ea typeface="ＭＳ Ｐゴシック" charset="-128"/>
                <a:cs typeface="ＭＳ Ｐゴシック" charset="-128"/>
              </a:rPr>
              <a:t>Fast-track </a:t>
            </a:r>
          </a:p>
          <a:p>
            <a:pPr algn="ctr" eaLnBrk="0" hangingPunct="0"/>
            <a:r>
              <a:rPr lang="it-IT">
                <a:ea typeface="ＭＳ Ｐゴシック" charset="-128"/>
                <a:cs typeface="ＭＳ Ｐゴシック" charset="-128"/>
              </a:rPr>
              <a:t>ground-based, and existing space assets</a:t>
            </a:r>
          </a:p>
        </p:txBody>
      </p:sp>
      <p:sp>
        <p:nvSpPr>
          <p:cNvPr id="297993" name="Text Box 9"/>
          <p:cNvSpPr txBox="1">
            <a:spLocks noChangeArrowheads="1"/>
          </p:cNvSpPr>
          <p:nvPr/>
        </p:nvSpPr>
        <p:spPr bwMode="auto">
          <a:xfrm>
            <a:off x="1524000" y="2133600"/>
            <a:ext cx="184150" cy="457200"/>
          </a:xfrm>
          <a:prstGeom prst="rect">
            <a:avLst/>
          </a:prstGeom>
          <a:noFill/>
          <a:ln w="9525">
            <a:noFill/>
            <a:miter lim="800000"/>
            <a:headEnd/>
            <a:tailEnd/>
          </a:ln>
          <a:effectLst/>
        </p:spPr>
        <p:txBody>
          <a:bodyPr wrap="none">
            <a:prstTxWarp prst="textNoShape">
              <a:avLst/>
            </a:prstTxWarp>
            <a:spAutoFit/>
          </a:bodyPr>
          <a:lstStyle/>
          <a:p>
            <a:pPr eaLnBrk="0" hangingPunct="0"/>
            <a:endParaRPr lang="it-IT" sz="2400">
              <a:ea typeface="ＭＳ Ｐゴシック" charset="-128"/>
              <a:cs typeface="ＭＳ Ｐゴシック" charset="-128"/>
            </a:endParaRPr>
          </a:p>
        </p:txBody>
      </p:sp>
      <p:sp>
        <p:nvSpPr>
          <p:cNvPr id="297994" name="AutoShape 10"/>
          <p:cNvSpPr>
            <a:spLocks noChangeArrowheads="1"/>
          </p:cNvSpPr>
          <p:nvPr/>
        </p:nvSpPr>
        <p:spPr bwMode="auto">
          <a:xfrm>
            <a:off x="990600" y="4724400"/>
            <a:ext cx="7848600" cy="1219200"/>
          </a:xfrm>
          <a:prstGeom prst="rightArrow">
            <a:avLst>
              <a:gd name="adj1" fmla="val 50000"/>
              <a:gd name="adj2" fmla="val 160938"/>
            </a:avLst>
          </a:prstGeom>
          <a:solidFill>
            <a:srgbClr val="99CCFF"/>
          </a:solidFill>
          <a:ln w="9525">
            <a:solidFill>
              <a:schemeClr val="tx1"/>
            </a:solidFill>
            <a:miter lim="800000"/>
            <a:headEnd/>
            <a:tailEnd/>
          </a:ln>
          <a:effectLst/>
        </p:spPr>
        <p:txBody>
          <a:bodyPr wrap="none" anchor="ctr">
            <a:prstTxWarp prst="textNoShape">
              <a:avLst/>
            </a:prstTxWarp>
          </a:bodyPr>
          <a:lstStyle/>
          <a:p>
            <a:pPr algn="ctr" eaLnBrk="0" hangingPunct="0"/>
            <a:r>
              <a:rPr lang="it-IT">
                <a:ea typeface="ＭＳ Ｐゴシック" charset="-128"/>
                <a:cs typeface="ＭＳ Ｐゴシック" charset="-128"/>
              </a:rPr>
              <a:t>Requires technology investments </a:t>
            </a:r>
          </a:p>
          <a:p>
            <a:pPr algn="ctr" eaLnBrk="0" hangingPunct="0"/>
            <a:r>
              <a:rPr lang="it-IT">
                <a:ea typeface="ＭＳ Ｐゴシック" charset="-128"/>
                <a:cs typeface="ＭＳ Ｐゴシック" charset="-128"/>
              </a:rPr>
              <a:t>And new space-based facilities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9"/>
          <p:cNvSpPr>
            <a:spLocks noChangeArrowheads="1"/>
          </p:cNvSpPr>
          <p:nvPr/>
        </p:nvSpPr>
        <p:spPr bwMode="auto">
          <a:xfrm>
            <a:off x="457200" y="1219200"/>
            <a:ext cx="8534400" cy="1981200"/>
          </a:xfrm>
          <a:prstGeom prst="rect">
            <a:avLst/>
          </a:prstGeom>
          <a:solidFill>
            <a:srgbClr val="FF0000">
              <a:alpha val="38823"/>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6387" name="Rectangle 20"/>
          <p:cNvSpPr>
            <a:spLocks noChangeArrowheads="1"/>
          </p:cNvSpPr>
          <p:nvPr/>
        </p:nvSpPr>
        <p:spPr bwMode="auto">
          <a:xfrm>
            <a:off x="457200" y="4114800"/>
            <a:ext cx="8534400" cy="2286000"/>
          </a:xfrm>
          <a:prstGeom prst="rect">
            <a:avLst/>
          </a:prstGeom>
          <a:solidFill>
            <a:srgbClr val="00FFFF">
              <a:alpha val="2901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6388" name="AutoShape 2"/>
          <p:cNvSpPr>
            <a:spLocks noChangeArrowheads="1"/>
          </p:cNvSpPr>
          <p:nvPr/>
        </p:nvSpPr>
        <p:spPr bwMode="auto">
          <a:xfrm>
            <a:off x="381000" y="34290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1-5 yrs</a:t>
            </a:r>
          </a:p>
        </p:txBody>
      </p:sp>
      <p:sp>
        <p:nvSpPr>
          <p:cNvPr id="16389" name="AutoShape 3"/>
          <p:cNvSpPr>
            <a:spLocks noChangeArrowheads="1"/>
          </p:cNvSpPr>
          <p:nvPr/>
        </p:nvSpPr>
        <p:spPr bwMode="auto">
          <a:xfrm>
            <a:off x="3276600" y="34290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6-10 yrs</a:t>
            </a:r>
          </a:p>
        </p:txBody>
      </p:sp>
      <p:sp>
        <p:nvSpPr>
          <p:cNvPr id="16390" name="AutoShape 4"/>
          <p:cNvSpPr>
            <a:spLocks noChangeArrowheads="1"/>
          </p:cNvSpPr>
          <p:nvPr/>
        </p:nvSpPr>
        <p:spPr bwMode="auto">
          <a:xfrm>
            <a:off x="6324600" y="3429000"/>
            <a:ext cx="2667000" cy="381000"/>
          </a:xfrm>
          <a:prstGeom prst="parallelogram">
            <a:avLst>
              <a:gd name="adj" fmla="val 103963"/>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11-15 yrs</a:t>
            </a:r>
          </a:p>
        </p:txBody>
      </p:sp>
      <p:sp>
        <p:nvSpPr>
          <p:cNvPr id="16391" name="Line 5"/>
          <p:cNvSpPr>
            <a:spLocks noChangeShapeType="1"/>
          </p:cNvSpPr>
          <p:nvPr/>
        </p:nvSpPr>
        <p:spPr bwMode="auto">
          <a:xfrm flipV="1">
            <a:off x="914400" y="1638300"/>
            <a:ext cx="381000" cy="5334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392" name="Text Box 9"/>
          <p:cNvSpPr txBox="1">
            <a:spLocks noChangeArrowheads="1"/>
          </p:cNvSpPr>
          <p:nvPr/>
        </p:nvSpPr>
        <p:spPr bwMode="auto">
          <a:xfrm>
            <a:off x="609600" y="1327150"/>
            <a:ext cx="4768850" cy="400050"/>
          </a:xfrm>
          <a:prstGeom prst="rect">
            <a:avLst/>
          </a:prstGeom>
          <a:noFill/>
          <a:ln w="9525">
            <a:noFill/>
            <a:miter lim="800000"/>
            <a:headEnd/>
            <a:tailEnd/>
          </a:ln>
        </p:spPr>
        <p:txBody>
          <a:bodyPr wrap="none">
            <a:prstTxWarp prst="textNoShape">
              <a:avLst/>
            </a:prstTxWarp>
            <a:spAutoFit/>
          </a:bodyPr>
          <a:lstStyle/>
          <a:p>
            <a:r>
              <a:rPr lang="it-IT" sz="2000"/>
              <a:t> </a:t>
            </a:r>
            <a:r>
              <a:rPr lang="it-IT" sz="2000">
                <a:sym typeface="Symbol" charset="2"/>
              </a:rPr>
              <a:t></a:t>
            </a:r>
            <a:r>
              <a:rPr lang="it-IT" sz="2000" baseline="-25000">
                <a:latin typeface="Symbol" charset="2"/>
                <a:sym typeface="Symbol" charset="2"/>
              </a:rPr>
              <a:t></a:t>
            </a:r>
            <a:r>
              <a:rPr lang="it-IT" sz="1600"/>
              <a:t>,masses, addresses        Density, Characterize</a:t>
            </a:r>
          </a:p>
        </p:txBody>
      </p:sp>
      <p:sp>
        <p:nvSpPr>
          <p:cNvPr id="16393" name="Text Box 10"/>
          <p:cNvSpPr txBox="1">
            <a:spLocks noChangeArrowheads="1"/>
          </p:cNvSpPr>
          <p:nvPr/>
        </p:nvSpPr>
        <p:spPr bwMode="auto">
          <a:xfrm rot="-5400000">
            <a:off x="-650875" y="1865313"/>
            <a:ext cx="1758950" cy="457200"/>
          </a:xfrm>
          <a:prstGeom prst="rect">
            <a:avLst/>
          </a:prstGeom>
          <a:noFill/>
          <a:ln w="9525">
            <a:noFill/>
            <a:miter lim="800000"/>
            <a:headEnd/>
            <a:tailEnd/>
          </a:ln>
        </p:spPr>
        <p:txBody>
          <a:bodyPr>
            <a:prstTxWarp prst="textNoShape">
              <a:avLst/>
            </a:prstTxWarp>
            <a:spAutoFit/>
          </a:bodyPr>
          <a:lstStyle/>
          <a:p>
            <a:pPr>
              <a:spcBef>
                <a:spcPct val="50000"/>
              </a:spcBef>
            </a:pPr>
            <a:r>
              <a:rPr lang="it-IT">
                <a:solidFill>
                  <a:srgbClr val="FF0000"/>
                </a:solidFill>
              </a:rPr>
              <a:t>M dwarfs</a:t>
            </a:r>
            <a:endParaRPr lang="it-IT" sz="1600"/>
          </a:p>
        </p:txBody>
      </p:sp>
      <p:sp>
        <p:nvSpPr>
          <p:cNvPr id="16394" name="Text Box 11"/>
          <p:cNvSpPr txBox="1">
            <a:spLocks noChangeArrowheads="1"/>
          </p:cNvSpPr>
          <p:nvPr/>
        </p:nvSpPr>
        <p:spPr bwMode="auto">
          <a:xfrm rot="-5400000">
            <a:off x="-954882" y="4774407"/>
            <a:ext cx="2366963" cy="457200"/>
          </a:xfrm>
          <a:prstGeom prst="rect">
            <a:avLst/>
          </a:prstGeom>
          <a:noFill/>
          <a:ln w="9525">
            <a:noFill/>
            <a:miter lim="800000"/>
            <a:headEnd/>
            <a:tailEnd/>
          </a:ln>
        </p:spPr>
        <p:txBody>
          <a:bodyPr>
            <a:prstTxWarp prst="textNoShape">
              <a:avLst/>
            </a:prstTxWarp>
            <a:spAutoFit/>
          </a:bodyPr>
          <a:lstStyle/>
          <a:p>
            <a:pPr>
              <a:spcBef>
                <a:spcPct val="50000"/>
              </a:spcBef>
            </a:pPr>
            <a:r>
              <a:rPr lang="it-IT">
                <a:solidFill>
                  <a:srgbClr val="0080FF"/>
                </a:solidFill>
              </a:rPr>
              <a:t>F, G, K dwarfs</a:t>
            </a:r>
            <a:endParaRPr lang="it-IT" sz="1600">
              <a:solidFill>
                <a:schemeClr val="hlink"/>
              </a:solidFill>
            </a:endParaRPr>
          </a:p>
        </p:txBody>
      </p:sp>
      <p:sp>
        <p:nvSpPr>
          <p:cNvPr id="16395" name="Line 14"/>
          <p:cNvSpPr>
            <a:spLocks noChangeShapeType="1"/>
          </p:cNvSpPr>
          <p:nvPr/>
        </p:nvSpPr>
        <p:spPr bwMode="auto">
          <a:xfrm>
            <a:off x="4191000" y="5410200"/>
            <a:ext cx="76200" cy="2286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396" name="Text Box 15"/>
          <p:cNvSpPr txBox="1">
            <a:spLocks noChangeArrowheads="1"/>
          </p:cNvSpPr>
          <p:nvPr/>
        </p:nvSpPr>
        <p:spPr bwMode="auto">
          <a:xfrm>
            <a:off x="3352800" y="5638800"/>
            <a:ext cx="5562600" cy="338138"/>
          </a:xfrm>
          <a:prstGeom prst="rect">
            <a:avLst/>
          </a:prstGeom>
          <a:noFill/>
          <a:ln w="9525">
            <a:noFill/>
            <a:miter lim="800000"/>
            <a:headEnd/>
            <a:tailEnd/>
          </a:ln>
        </p:spPr>
        <p:txBody>
          <a:bodyPr>
            <a:prstTxWarp prst="textNoShape">
              <a:avLst/>
            </a:prstTxWarp>
            <a:spAutoFit/>
          </a:bodyPr>
          <a:lstStyle/>
          <a:p>
            <a:pPr lvl="1">
              <a:spcBef>
                <a:spcPct val="50000"/>
              </a:spcBef>
            </a:pPr>
            <a:r>
              <a:rPr lang="it-IT" sz="1600" dirty="0"/>
              <a:t>			</a:t>
            </a:r>
            <a:r>
              <a:rPr lang="it-IT" sz="1600" dirty="0" err="1"/>
              <a:t>Characterize</a:t>
            </a:r>
            <a:r>
              <a:rPr lang="it-IT" sz="1600" dirty="0"/>
              <a:t> </a:t>
            </a:r>
            <a:r>
              <a:rPr lang="it-IT" sz="1600" dirty="0" err="1"/>
              <a:t>for</a:t>
            </a:r>
            <a:r>
              <a:rPr lang="it-IT" sz="1600" dirty="0"/>
              <a:t> </a:t>
            </a:r>
            <a:r>
              <a:rPr lang="it-IT" sz="1600" dirty="0" err="1"/>
              <a:t>habitability</a:t>
            </a:r>
            <a:r>
              <a:rPr lang="it-IT" sz="1600" dirty="0"/>
              <a:t> </a:t>
            </a:r>
          </a:p>
        </p:txBody>
      </p:sp>
      <p:sp>
        <p:nvSpPr>
          <p:cNvPr id="16397" name="Text Box 17"/>
          <p:cNvSpPr txBox="1">
            <a:spLocks noChangeArrowheads="1"/>
          </p:cNvSpPr>
          <p:nvPr/>
        </p:nvSpPr>
        <p:spPr bwMode="auto">
          <a:xfrm>
            <a:off x="533400" y="4191000"/>
            <a:ext cx="5029200" cy="369332"/>
          </a:xfrm>
          <a:prstGeom prst="rect">
            <a:avLst/>
          </a:prstGeom>
          <a:noFill/>
          <a:ln w="9525">
            <a:noFill/>
            <a:miter lim="800000"/>
            <a:headEnd/>
            <a:tailEnd/>
          </a:ln>
        </p:spPr>
        <p:txBody>
          <a:bodyPr>
            <a:prstTxWarp prst="textNoShape">
              <a:avLst/>
            </a:prstTxWarp>
            <a:spAutoFit/>
          </a:bodyPr>
          <a:lstStyle/>
          <a:p>
            <a:r>
              <a:rPr lang="it-IT" dirty="0" err="1" smtClean="0"/>
              <a:t>Radial</a:t>
            </a:r>
            <a:r>
              <a:rPr lang="it-IT" dirty="0" smtClean="0"/>
              <a:t> </a:t>
            </a:r>
            <a:r>
              <a:rPr lang="it-IT" dirty="0" err="1" smtClean="0"/>
              <a:t>velocity</a:t>
            </a:r>
            <a:r>
              <a:rPr lang="it-IT" dirty="0" smtClean="0"/>
              <a:t>		</a:t>
            </a:r>
            <a:r>
              <a:rPr lang="it-IT" dirty="0" err="1" smtClean="0"/>
              <a:t>Space</a:t>
            </a:r>
            <a:r>
              <a:rPr lang="it-IT" dirty="0" smtClean="0"/>
              <a:t> </a:t>
            </a:r>
            <a:r>
              <a:rPr lang="it-IT" dirty="0" err="1" smtClean="0"/>
              <a:t>Astrometry</a:t>
            </a:r>
            <a:endParaRPr lang="it-IT" dirty="0"/>
          </a:p>
        </p:txBody>
      </p:sp>
      <p:sp>
        <p:nvSpPr>
          <p:cNvPr id="16398" name="Rectangle 18"/>
          <p:cNvSpPr>
            <a:spLocks noGrp="1" noChangeArrowheads="1"/>
          </p:cNvSpPr>
          <p:nvPr>
            <p:ph type="title"/>
          </p:nvPr>
        </p:nvSpPr>
        <p:spPr>
          <a:xfrm>
            <a:off x="685800" y="152400"/>
            <a:ext cx="7772400" cy="1143000"/>
          </a:xfrm>
        </p:spPr>
        <p:txBody>
          <a:bodyPr/>
          <a:lstStyle/>
          <a:p>
            <a:pPr eaLnBrk="1" hangingPunct="1"/>
            <a:r>
              <a:rPr lang="it-IT" sz="3600">
                <a:solidFill>
                  <a:schemeClr val="tx1"/>
                </a:solidFill>
              </a:rPr>
              <a:t>If  </a:t>
            </a:r>
            <a:r>
              <a:rPr lang="it-IT" sz="3600">
                <a:solidFill>
                  <a:schemeClr val="tx1"/>
                </a:solidFill>
                <a:sym typeface="Symbol" charset="2"/>
              </a:rPr>
              <a:t></a:t>
            </a:r>
            <a:r>
              <a:rPr lang="it-IT" sz="3600" baseline="-25000">
                <a:solidFill>
                  <a:schemeClr val="tx1"/>
                </a:solidFill>
                <a:latin typeface="Symbol" charset="2"/>
                <a:sym typeface="Symbol" charset="2"/>
              </a:rPr>
              <a:t></a:t>
            </a:r>
            <a:r>
              <a:rPr lang="it-IT" sz="3600">
                <a:solidFill>
                  <a:schemeClr val="tx1"/>
                </a:solidFill>
              </a:rPr>
              <a:t> is </a:t>
            </a:r>
            <a:r>
              <a:rPr lang="it-IT" sz="3600" b="1" u="sng">
                <a:solidFill>
                  <a:srgbClr val="FF0000"/>
                </a:solidFill>
              </a:rPr>
              <a:t>&gt;</a:t>
            </a:r>
            <a:r>
              <a:rPr lang="it-IT" sz="3600">
                <a:solidFill>
                  <a:schemeClr val="tx1"/>
                </a:solidFill>
              </a:rPr>
              <a:t> 0.1 and </a:t>
            </a:r>
            <a:r>
              <a:rPr lang="it-IT" sz="3200">
                <a:solidFill>
                  <a:schemeClr val="tx1"/>
                </a:solidFill>
                <a:sym typeface="Symbol" charset="2"/>
              </a:rPr>
              <a:t>Exozodi</a:t>
            </a:r>
            <a:r>
              <a:rPr lang="it-IT" sz="3200">
                <a:solidFill>
                  <a:schemeClr val="tx1"/>
                </a:solidFill>
              </a:rPr>
              <a:t> &lt; 10 Zodi</a:t>
            </a:r>
            <a:endParaRPr lang="en-US" sz="3200">
              <a:solidFill>
                <a:schemeClr val="tx1"/>
              </a:solidFill>
            </a:endParaRPr>
          </a:p>
        </p:txBody>
      </p:sp>
      <p:sp>
        <p:nvSpPr>
          <p:cNvPr id="16399" name="Text Box 24"/>
          <p:cNvSpPr txBox="1">
            <a:spLocks noChangeArrowheads="1"/>
          </p:cNvSpPr>
          <p:nvPr/>
        </p:nvSpPr>
        <p:spPr bwMode="auto">
          <a:xfrm>
            <a:off x="533400" y="2298700"/>
            <a:ext cx="4497035" cy="369332"/>
          </a:xfrm>
          <a:prstGeom prst="rect">
            <a:avLst/>
          </a:prstGeom>
          <a:noFill/>
          <a:ln w="9525">
            <a:noFill/>
            <a:miter lim="800000"/>
            <a:headEnd/>
            <a:tailEnd/>
          </a:ln>
        </p:spPr>
        <p:txBody>
          <a:bodyPr wrap="none">
            <a:prstTxWarp prst="textNoShape">
              <a:avLst/>
            </a:prstTxWarp>
            <a:spAutoFit/>
          </a:bodyPr>
          <a:lstStyle/>
          <a:p>
            <a:r>
              <a:rPr lang="it-IT" i="1" dirty="0"/>
              <a:t>RV + Transit </a:t>
            </a:r>
            <a:r>
              <a:rPr lang="it-IT" i="1" dirty="0" smtClean="0"/>
              <a:t>surveys+SIRTF     </a:t>
            </a:r>
            <a:r>
              <a:rPr lang="it-IT" i="1" dirty="0" smtClean="0">
                <a:sym typeface="Symbol" charset="2"/>
              </a:rPr>
              <a:t>  </a:t>
            </a:r>
            <a:r>
              <a:rPr lang="it-IT" dirty="0"/>
              <a:t>JWST</a:t>
            </a:r>
          </a:p>
        </p:txBody>
      </p:sp>
      <p:sp>
        <p:nvSpPr>
          <p:cNvPr id="16400" name="Rectangle 26"/>
          <p:cNvSpPr>
            <a:spLocks noChangeArrowheads="1"/>
          </p:cNvSpPr>
          <p:nvPr/>
        </p:nvSpPr>
        <p:spPr bwMode="auto">
          <a:xfrm>
            <a:off x="3302000" y="4800600"/>
            <a:ext cx="2209800" cy="547688"/>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1" name="Text Box 28"/>
          <p:cNvSpPr txBox="1">
            <a:spLocks noChangeArrowheads="1"/>
          </p:cNvSpPr>
          <p:nvPr/>
        </p:nvSpPr>
        <p:spPr bwMode="auto">
          <a:xfrm>
            <a:off x="457200" y="4876800"/>
            <a:ext cx="8458200" cy="369332"/>
          </a:xfrm>
          <a:prstGeom prst="rect">
            <a:avLst/>
          </a:prstGeom>
          <a:noFill/>
          <a:ln w="9525">
            <a:noFill/>
            <a:miter lim="800000"/>
            <a:headEnd/>
            <a:tailEnd/>
          </a:ln>
        </p:spPr>
        <p:txBody>
          <a:bodyPr>
            <a:prstTxWarp prst="textNoShape">
              <a:avLst/>
            </a:prstTxWarp>
            <a:spAutoFit/>
          </a:bodyPr>
          <a:lstStyle/>
          <a:p>
            <a:r>
              <a:rPr lang="it-IT" dirty="0"/>
              <a:t>  Corot / Kepler   </a:t>
            </a:r>
            <a:r>
              <a:rPr lang="it-IT" dirty="0" smtClean="0"/>
              <a:t> 	          </a:t>
            </a:r>
            <a:r>
              <a:rPr lang="it-IT" i="1" smtClean="0">
                <a:sym typeface="Symbol" charset="2"/>
              </a:rPr>
              <a:t>    Space </a:t>
            </a:r>
            <a:r>
              <a:rPr lang="it-IT" smtClean="0"/>
              <a:t>Microlensing </a:t>
            </a:r>
            <a:r>
              <a:rPr lang="it-IT" i="1" smtClean="0">
                <a:sym typeface="Symbol" charset="2"/>
              </a:rPr>
              <a:t> </a:t>
            </a:r>
            <a:r>
              <a:rPr lang="it-IT" dirty="0"/>
              <a:t>Space Direct Imaging</a:t>
            </a:r>
            <a:endParaRPr lang="it-IT" dirty="0">
              <a:solidFill>
                <a:schemeClr val="hlink"/>
              </a:solidFill>
            </a:endParaRPr>
          </a:p>
        </p:txBody>
      </p:sp>
      <p:sp>
        <p:nvSpPr>
          <p:cNvPr id="16402" name="Rectangle 29"/>
          <p:cNvSpPr>
            <a:spLocks noChangeArrowheads="1"/>
          </p:cNvSpPr>
          <p:nvPr/>
        </p:nvSpPr>
        <p:spPr bwMode="auto">
          <a:xfrm>
            <a:off x="520700" y="4799013"/>
            <a:ext cx="2439988" cy="547687"/>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3" name="Rectangle 30"/>
          <p:cNvSpPr>
            <a:spLocks noChangeArrowheads="1"/>
          </p:cNvSpPr>
          <p:nvPr/>
        </p:nvSpPr>
        <p:spPr bwMode="auto">
          <a:xfrm>
            <a:off x="5791200" y="4799013"/>
            <a:ext cx="3149600" cy="547687"/>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4" name="Rectangle 31"/>
          <p:cNvSpPr>
            <a:spLocks noChangeArrowheads="1"/>
          </p:cNvSpPr>
          <p:nvPr/>
        </p:nvSpPr>
        <p:spPr bwMode="auto">
          <a:xfrm>
            <a:off x="533400" y="2209800"/>
            <a:ext cx="3111500" cy="530225"/>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6405" name="Rectangle 33"/>
          <p:cNvSpPr>
            <a:spLocks noChangeArrowheads="1"/>
          </p:cNvSpPr>
          <p:nvPr/>
        </p:nvSpPr>
        <p:spPr bwMode="auto">
          <a:xfrm>
            <a:off x="4114800" y="2209800"/>
            <a:ext cx="990600" cy="530225"/>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6406" name="Rectangle 34"/>
          <p:cNvSpPr>
            <a:spLocks noChangeArrowheads="1"/>
          </p:cNvSpPr>
          <p:nvPr/>
        </p:nvSpPr>
        <p:spPr bwMode="auto">
          <a:xfrm>
            <a:off x="533400" y="4114800"/>
            <a:ext cx="2438400" cy="547688"/>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sp>
        <p:nvSpPr>
          <p:cNvPr id="16407" name="Line 36"/>
          <p:cNvSpPr>
            <a:spLocks noChangeShapeType="1"/>
          </p:cNvSpPr>
          <p:nvPr/>
        </p:nvSpPr>
        <p:spPr bwMode="auto">
          <a:xfrm>
            <a:off x="7239000" y="5410200"/>
            <a:ext cx="76200" cy="2286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59417" name="Rectangle 37"/>
          <p:cNvSpPr>
            <a:spLocks noChangeArrowheads="1"/>
          </p:cNvSpPr>
          <p:nvPr/>
        </p:nvSpPr>
        <p:spPr bwMode="auto">
          <a:xfrm>
            <a:off x="914400" y="5562600"/>
            <a:ext cx="1577975" cy="400050"/>
          </a:xfrm>
          <a:prstGeom prst="rect">
            <a:avLst/>
          </a:prstGeom>
          <a:noFill/>
          <a:ln w="9525">
            <a:noFill/>
            <a:miter lim="800000"/>
            <a:headEnd/>
            <a:tailEnd/>
          </a:ln>
        </p:spPr>
        <p:txBody>
          <a:bodyPr wrap="none">
            <a:prstTxWarp prst="textNoShape">
              <a:avLst/>
            </a:prstTxWarp>
            <a:spAutoFit/>
          </a:bodyPr>
          <a:lstStyle/>
          <a:p>
            <a:r>
              <a:rPr lang="it-IT" sz="2000"/>
              <a:t> </a:t>
            </a:r>
            <a:r>
              <a:rPr lang="it-IT" sz="2000">
                <a:sym typeface="Symbol" charset="2"/>
              </a:rPr>
              <a:t></a:t>
            </a:r>
            <a:r>
              <a:rPr lang="it-IT" sz="2000" baseline="-25000">
                <a:latin typeface="Symbol" charset="2"/>
                <a:sym typeface="Symbol" charset="2"/>
              </a:rPr>
              <a:t>  </a:t>
            </a:r>
            <a:r>
              <a:rPr lang="it-IT" sz="1400">
                <a:sym typeface="Symbol" charset="2"/>
              </a:rPr>
              <a:t>@</a:t>
            </a:r>
            <a:r>
              <a:rPr lang="it-IT" sz="2000">
                <a:latin typeface="Symbol" charset="2"/>
                <a:sym typeface="Symbol" charset="2"/>
              </a:rPr>
              <a:t>&lt; 1 A</a:t>
            </a:r>
            <a:r>
              <a:rPr lang="it-IT" sz="2000">
                <a:sym typeface="Symbol" charset="2"/>
              </a:rPr>
              <a:t>U</a:t>
            </a:r>
            <a:endParaRPr lang="en-US" sz="2000" baseline="-25000">
              <a:sym typeface="Symbol" charset="2"/>
            </a:endParaRPr>
          </a:p>
        </p:txBody>
      </p:sp>
      <p:sp>
        <p:nvSpPr>
          <p:cNvPr id="16409" name="Line 38"/>
          <p:cNvSpPr>
            <a:spLocks noChangeShapeType="1"/>
          </p:cNvSpPr>
          <p:nvPr/>
        </p:nvSpPr>
        <p:spPr bwMode="auto">
          <a:xfrm>
            <a:off x="1600200" y="5410200"/>
            <a:ext cx="76200" cy="2286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410" name="Line 39"/>
          <p:cNvSpPr>
            <a:spLocks noChangeShapeType="1"/>
          </p:cNvSpPr>
          <p:nvPr/>
        </p:nvSpPr>
        <p:spPr bwMode="auto">
          <a:xfrm flipV="1">
            <a:off x="3124200" y="1638300"/>
            <a:ext cx="381000" cy="5334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6411" name="Line 40"/>
          <p:cNvSpPr>
            <a:spLocks noChangeShapeType="1"/>
          </p:cNvSpPr>
          <p:nvPr/>
        </p:nvSpPr>
        <p:spPr bwMode="auto">
          <a:xfrm flipV="1">
            <a:off x="4381500" y="1638300"/>
            <a:ext cx="381000" cy="5334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30" name="Rectangle 37"/>
          <p:cNvSpPr>
            <a:spLocks noChangeArrowheads="1"/>
          </p:cNvSpPr>
          <p:nvPr/>
        </p:nvSpPr>
        <p:spPr bwMode="auto">
          <a:xfrm>
            <a:off x="3429000" y="5562600"/>
            <a:ext cx="1763713" cy="400050"/>
          </a:xfrm>
          <a:prstGeom prst="rect">
            <a:avLst/>
          </a:prstGeom>
          <a:noFill/>
          <a:ln w="9525">
            <a:noFill/>
            <a:miter lim="800000"/>
            <a:headEnd/>
            <a:tailEnd/>
          </a:ln>
        </p:spPr>
        <p:txBody>
          <a:bodyPr wrap="none">
            <a:prstTxWarp prst="textNoShape">
              <a:avLst/>
            </a:prstTxWarp>
            <a:spAutoFit/>
          </a:bodyPr>
          <a:lstStyle/>
          <a:p>
            <a:r>
              <a:rPr lang="it-IT" sz="2000"/>
              <a:t> </a:t>
            </a:r>
            <a:r>
              <a:rPr lang="it-IT" sz="2000">
                <a:sym typeface="Symbol" charset="2"/>
              </a:rPr>
              <a:t></a:t>
            </a:r>
            <a:r>
              <a:rPr lang="it-IT" sz="2000" baseline="-25000">
                <a:latin typeface="Symbol" charset="2"/>
                <a:sym typeface="Symbol" charset="2"/>
              </a:rPr>
              <a:t>  </a:t>
            </a:r>
            <a:r>
              <a:rPr lang="it-IT" sz="1400">
                <a:sym typeface="Symbol" charset="2"/>
              </a:rPr>
              <a:t>@</a:t>
            </a:r>
            <a:r>
              <a:rPr lang="it-IT" sz="2000">
                <a:sym typeface="Symbol" charset="2"/>
              </a:rPr>
              <a:t> </a:t>
            </a:r>
            <a:r>
              <a:rPr lang="it-IT" sz="2000">
                <a:latin typeface="Symbol" charset="2"/>
                <a:sym typeface="Symbol" charset="2"/>
              </a:rPr>
              <a:t>1-10A</a:t>
            </a:r>
            <a:r>
              <a:rPr lang="it-IT" sz="2000">
                <a:sym typeface="Symbol" charset="2"/>
              </a:rPr>
              <a:t>U</a:t>
            </a:r>
            <a:endParaRPr lang="en-US" sz="2000" baseline="-25000">
              <a:sym typeface="Symbol" charset="2"/>
            </a:endParaRPr>
          </a:p>
        </p:txBody>
      </p:sp>
      <p:sp>
        <p:nvSpPr>
          <p:cNvPr id="16413" name="Rectangle 26"/>
          <p:cNvSpPr>
            <a:spLocks noChangeArrowheads="1"/>
          </p:cNvSpPr>
          <p:nvPr/>
        </p:nvSpPr>
        <p:spPr bwMode="auto">
          <a:xfrm>
            <a:off x="3276600" y="4114800"/>
            <a:ext cx="2209800" cy="547688"/>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cxnSp>
        <p:nvCxnSpPr>
          <p:cNvPr id="16414" name="Straight Arrow Connector 33"/>
          <p:cNvCxnSpPr>
            <a:cxnSpLocks noChangeShapeType="1"/>
          </p:cNvCxnSpPr>
          <p:nvPr/>
        </p:nvCxnSpPr>
        <p:spPr bwMode="auto">
          <a:xfrm>
            <a:off x="5562600" y="4572000"/>
            <a:ext cx="228600" cy="152400"/>
          </a:xfrm>
          <a:prstGeom prst="straightConnector1">
            <a:avLst/>
          </a:prstGeom>
          <a:noFill/>
          <a:ln w="9525">
            <a:solidFill>
              <a:schemeClr val="tx1"/>
            </a:solidFill>
            <a:round/>
            <a:headEnd/>
            <a:tailEnd type="arrow" w="med" len="med"/>
          </a:ln>
        </p:spPr>
      </p:cxnSp>
      <p:sp>
        <p:nvSpPr>
          <p:cNvPr id="31" name="Text Box 58"/>
          <p:cNvSpPr txBox="1">
            <a:spLocks noChangeArrowheads="1"/>
          </p:cNvSpPr>
          <p:nvPr/>
        </p:nvSpPr>
        <p:spPr bwMode="auto">
          <a:xfrm>
            <a:off x="762000" y="6096000"/>
            <a:ext cx="7010400" cy="369888"/>
          </a:xfrm>
          <a:prstGeom prst="rect">
            <a:avLst/>
          </a:prstGeom>
          <a:noFill/>
          <a:ln w="38100">
            <a:solidFill>
              <a:schemeClr val="bg2">
                <a:lumMod val="75000"/>
              </a:schemeClr>
            </a:solidFill>
            <a:miter lim="800000"/>
            <a:headEnd/>
            <a:tailEnd/>
          </a:ln>
        </p:spPr>
        <p:txBody>
          <a:bodyPr>
            <a:prstTxWarp prst="textNoShape">
              <a:avLst/>
            </a:prstTxWarp>
            <a:spAutoFit/>
          </a:bodyPr>
          <a:lstStyle/>
          <a:p>
            <a:r>
              <a:rPr lang="en-US" sz="1800" dirty="0" err="1">
                <a:sym typeface="Wingdings" charset="2"/>
              </a:rPr>
              <a:t></a:t>
            </a:r>
            <a:r>
              <a:rPr lang="en-US" sz="1800" dirty="0">
                <a:sym typeface="Wingdings" charset="2"/>
              </a:rPr>
              <a:t> </a:t>
            </a:r>
            <a:r>
              <a:rPr lang="en-US" sz="1800" dirty="0" err="1">
                <a:sym typeface="Wingdings" charset="2"/>
              </a:rPr>
              <a:t>Techn</a:t>
            </a:r>
            <a:r>
              <a:rPr lang="en-US" sz="1800" dirty="0">
                <a:sym typeface="Wingdings" charset="2"/>
              </a:rPr>
              <a:t> </a:t>
            </a:r>
            <a:r>
              <a:rPr lang="en-US" sz="1800" dirty="0" smtClean="0">
                <a:sym typeface="Wingdings" charset="2"/>
              </a:rPr>
              <a:t>development &amp; </a:t>
            </a:r>
            <a:r>
              <a:rPr lang="en-US" sz="1800" dirty="0" err="1" smtClean="0">
                <a:sym typeface="Wingdings" charset="2"/>
              </a:rPr>
              <a:t>exo-Zodi</a:t>
            </a:r>
            <a:r>
              <a:rPr lang="en-US" sz="1800" dirty="0" smtClean="0">
                <a:sym typeface="Wingdings" charset="2"/>
              </a:rPr>
              <a:t> </a:t>
            </a:r>
            <a:r>
              <a:rPr lang="en-US" sz="1800" dirty="0">
                <a:sym typeface="Wingdings" charset="2"/>
              </a:rPr>
              <a:t>for direct detection missions </a:t>
            </a:r>
            <a:r>
              <a:rPr lang="en-US" sz="1800" dirty="0" err="1">
                <a:sym typeface="Wingdings" charset="2"/>
              </a:rPr>
              <a:t></a:t>
            </a:r>
            <a:r>
              <a:rPr lang="en-US" sz="1800" dirty="0">
                <a:sym typeface="Wingdings" charset="2"/>
              </a:rPr>
              <a:t> </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2796</TotalTime>
  <Words>979</Words>
  <Application>Microsoft Macintosh PowerPoint</Application>
  <PresentationFormat>On-screen Show (4:3)</PresentationFormat>
  <Paragraphs>114</Paragraphs>
  <Slides>28</Slides>
  <Notes>6</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Default Design</vt:lpstr>
      <vt:lpstr>Lecture 8</vt:lpstr>
      <vt:lpstr>Techniques</vt:lpstr>
      <vt:lpstr>Slide 3</vt:lpstr>
      <vt:lpstr>Slide 4</vt:lpstr>
      <vt:lpstr>Slide 5</vt:lpstr>
      <vt:lpstr>Slide 6</vt:lpstr>
      <vt:lpstr>Slide 7</vt:lpstr>
      <vt:lpstr>Slide 8</vt:lpstr>
      <vt:lpstr>If   is &gt; 0.1 and Exozodi &lt; 10 Zodi</vt:lpstr>
      <vt:lpstr>Why obtain the mass of a planet?</vt:lpstr>
      <vt:lpstr>Densities of the planets </vt:lpstr>
      <vt:lpstr>Slide 12</vt:lpstr>
      <vt:lpstr>Slide 13</vt:lpstr>
      <vt:lpstr>Slide 14</vt:lpstr>
      <vt:lpstr>Slide 15</vt:lpstr>
      <vt:lpstr>Slide 16</vt:lpstr>
      <vt:lpstr>Slide 17</vt:lpstr>
      <vt:lpstr>Slide 18</vt:lpstr>
      <vt:lpstr>Slide 19</vt:lpstr>
      <vt:lpstr>Slide 20</vt:lpstr>
      <vt:lpstr>Slide 21</vt:lpstr>
      <vt:lpstr>Slide 22</vt:lpstr>
      <vt:lpstr>If   is &gt; 0.1 and Exozodi &lt; 10 Zodi</vt:lpstr>
      <vt:lpstr>Slide 24</vt:lpstr>
      <vt:lpstr>Slide 25</vt:lpstr>
      <vt:lpstr>Slide 26</vt:lpstr>
      <vt:lpstr>Slide 27</vt:lpstr>
      <vt:lpstr>Conclusions</vt:lpstr>
    </vt:vector>
  </TitlesOfParts>
  <Company>The University of Arizona</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other Earths</dc:title>
  <dc:creator>Jonathan I. Lunine</dc:creator>
  <cp:lastModifiedBy>Jonathan Lunine</cp:lastModifiedBy>
  <cp:revision>299</cp:revision>
  <dcterms:created xsi:type="dcterms:W3CDTF">2011-04-08T15:21:55Z</dcterms:created>
  <dcterms:modified xsi:type="dcterms:W3CDTF">2011-04-08T15:48:06Z</dcterms:modified>
</cp:coreProperties>
</file>