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8"/>
  </p:notesMasterIdLst>
  <p:sldIdLst>
    <p:sldId id="264" r:id="rId2"/>
    <p:sldId id="273" r:id="rId3"/>
    <p:sldId id="275" r:id="rId4"/>
    <p:sldId id="257" r:id="rId5"/>
    <p:sldId id="282" r:id="rId6"/>
    <p:sldId id="258" r:id="rId7"/>
    <p:sldId id="274" r:id="rId8"/>
    <p:sldId id="280" r:id="rId9"/>
    <p:sldId id="281" r:id="rId10"/>
    <p:sldId id="262" r:id="rId11"/>
    <p:sldId id="279" r:id="rId12"/>
    <p:sldId id="276" r:id="rId13"/>
    <p:sldId id="277" r:id="rId14"/>
    <p:sldId id="278" r:id="rId15"/>
    <p:sldId id="263" r:id="rId16"/>
    <p:sldId id="26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45" d="100"/>
          <a:sy n="145" d="100"/>
        </p:scale>
        <p:origin x="-1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35EA4-BE02-0844-A742-E4C5AC81B406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2BF90-584F-AD49-813B-95F7CDF94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B0CEA3-053F-F746-A815-368D9864403F}" type="slidenum">
              <a:rPr lang="en-US"/>
              <a:pPr/>
              <a:t>4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54354-65BB-4840-A0B8-BB6B1B283B3C}" type="slidenum">
              <a:rPr lang="en-US"/>
              <a:pPr/>
              <a:t>6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EF6CB4-3EEA-7D49-807A-271BC5AC3E72}" type="slidenum">
              <a:rPr lang="en-US"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80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100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50E9B-AEE4-7A46-B171-4A7A4747DE8B}" type="slidenum">
              <a:rPr lang="en-US"/>
              <a:pPr/>
              <a:t>16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396F808A-559B-A148-80E3-48B1A01DCF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1FDC6-7BE3-964A-B1B6-DAEF0B8F540D}" type="datetimeFigureOut">
              <a:rPr lang="en-US" smtClean="0"/>
              <a:pPr/>
              <a:t>4/8/11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97F82-5A72-7D44-A23E-95758D04D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0255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714096"/>
            <a:ext cx="6248400" cy="4143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533400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Over 1000 people in more than 17 countries are developing the James Webb Space Telescope. Shown here are team members in front of the JWST full-scale model at the Goddard Space Flight Center in Greenbelt, Maryland.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Oval 4"/>
          <p:cNvSpPr>
            <a:spLocks noChangeArrowheads="1"/>
          </p:cNvSpPr>
          <p:nvPr/>
        </p:nvSpPr>
        <p:spPr bwMode="auto">
          <a:xfrm>
            <a:off x="-3124200" y="-1600200"/>
            <a:ext cx="4648200" cy="44958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it-IT">
              <a:latin typeface="Calibri" charset="0"/>
            </a:endParaRPr>
          </a:p>
        </p:txBody>
      </p:sp>
      <p:sp>
        <p:nvSpPr>
          <p:cNvPr id="387075" name="Oval 5"/>
          <p:cNvSpPr>
            <a:spLocks noChangeArrowheads="1"/>
          </p:cNvSpPr>
          <p:nvPr/>
        </p:nvSpPr>
        <p:spPr bwMode="auto">
          <a:xfrm>
            <a:off x="-800100" y="3886200"/>
            <a:ext cx="1600200" cy="1600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387076" name="Picture 6" descr="Ear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19200"/>
            <a:ext cx="5302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7077" name="Line 7"/>
          <p:cNvSpPr>
            <a:spLocks noChangeShapeType="1"/>
          </p:cNvSpPr>
          <p:nvPr/>
        </p:nvSpPr>
        <p:spPr bwMode="auto">
          <a:xfrm>
            <a:off x="1981200" y="3124200"/>
            <a:ext cx="685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078" name="Line 8"/>
          <p:cNvSpPr>
            <a:spLocks noChangeShapeType="1"/>
          </p:cNvSpPr>
          <p:nvPr/>
        </p:nvSpPr>
        <p:spPr bwMode="auto">
          <a:xfrm>
            <a:off x="8839200" y="2819400"/>
            <a:ext cx="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079" name="Line 9"/>
          <p:cNvSpPr>
            <a:spLocks noChangeShapeType="1"/>
          </p:cNvSpPr>
          <p:nvPr/>
        </p:nvSpPr>
        <p:spPr bwMode="auto">
          <a:xfrm>
            <a:off x="5105400" y="2819400"/>
            <a:ext cx="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080" name="Line 10"/>
          <p:cNvSpPr>
            <a:spLocks noChangeShapeType="1"/>
          </p:cNvSpPr>
          <p:nvPr/>
        </p:nvSpPr>
        <p:spPr bwMode="auto">
          <a:xfrm>
            <a:off x="1981200" y="2819400"/>
            <a:ext cx="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7081" name="Picture 11" descr="Ear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4495800"/>
            <a:ext cx="5302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7082" name="Text Box 12"/>
          <p:cNvSpPr txBox="1">
            <a:spLocks noChangeArrowheads="1"/>
          </p:cNvSpPr>
          <p:nvPr/>
        </p:nvSpPr>
        <p:spPr bwMode="auto">
          <a:xfrm>
            <a:off x="1660525" y="3471863"/>
            <a:ext cx="7356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Calibri" charset="0"/>
              </a:rPr>
              <a:t>0.1 AU			     			 1 AU					      10 AU</a:t>
            </a:r>
          </a:p>
        </p:txBody>
      </p:sp>
      <p:sp>
        <p:nvSpPr>
          <p:cNvPr id="387083" name="Text Box 16"/>
          <p:cNvSpPr txBox="1">
            <a:spLocks noChangeArrowheads="1"/>
          </p:cNvSpPr>
          <p:nvPr/>
        </p:nvSpPr>
        <p:spPr bwMode="auto">
          <a:xfrm>
            <a:off x="0" y="44958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Calibri" charset="0"/>
              </a:rPr>
              <a:t>M V</a:t>
            </a:r>
          </a:p>
        </p:txBody>
      </p:sp>
      <p:sp>
        <p:nvSpPr>
          <p:cNvPr id="387084" name="Text Box 17"/>
          <p:cNvSpPr txBox="1">
            <a:spLocks noChangeArrowheads="1"/>
          </p:cNvSpPr>
          <p:nvPr/>
        </p:nvSpPr>
        <p:spPr bwMode="auto">
          <a:xfrm>
            <a:off x="609600" y="6858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Calibri" charset="0"/>
              </a:rPr>
              <a:t>G V</a:t>
            </a:r>
          </a:p>
        </p:txBody>
      </p:sp>
      <p:pic>
        <p:nvPicPr>
          <p:cNvPr id="387085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572000"/>
            <a:ext cx="5842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7086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59800" y="1454150"/>
            <a:ext cx="34448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7087" name="Text Box 20"/>
          <p:cNvSpPr txBox="1">
            <a:spLocks noChangeArrowheads="1"/>
          </p:cNvSpPr>
          <p:nvPr/>
        </p:nvSpPr>
        <p:spPr bwMode="auto">
          <a:xfrm>
            <a:off x="3886200" y="500063"/>
            <a:ext cx="49552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charset="0"/>
              </a:rPr>
              <a:t>T</a:t>
            </a:r>
            <a:r>
              <a:rPr lang="it-IT" baseline="-25000" dirty="0" err="1">
                <a:solidFill>
                  <a:schemeClr val="bg1"/>
                </a:solidFill>
                <a:latin typeface="Calibri" charset="0"/>
              </a:rPr>
              <a:t>eff</a:t>
            </a:r>
            <a:r>
              <a:rPr lang="it-IT" dirty="0">
                <a:solidFill>
                  <a:schemeClr val="bg1"/>
                </a:solidFill>
                <a:latin typeface="Calibri" charset="0"/>
              </a:rPr>
              <a:t>		</a:t>
            </a:r>
            <a:r>
              <a:rPr lang="it-IT" dirty="0" smtClean="0">
                <a:solidFill>
                  <a:schemeClr val="bg1"/>
                </a:solidFill>
                <a:latin typeface="Calibri" charset="0"/>
              </a:rPr>
              <a:t>258K</a:t>
            </a:r>
            <a:r>
              <a:rPr lang="it-IT" dirty="0">
                <a:solidFill>
                  <a:schemeClr val="bg1"/>
                </a:solidFill>
                <a:latin typeface="Calibri" charset="0"/>
              </a:rPr>
              <a:t>			         		     85K</a:t>
            </a:r>
          </a:p>
        </p:txBody>
      </p:sp>
      <p:sp>
        <p:nvSpPr>
          <p:cNvPr id="387088" name="Text Box 21"/>
          <p:cNvSpPr txBox="1">
            <a:spLocks noChangeArrowheads="1"/>
          </p:cNvSpPr>
          <p:nvPr/>
        </p:nvSpPr>
        <p:spPr bwMode="auto">
          <a:xfrm>
            <a:off x="685800" y="5257800"/>
            <a:ext cx="47457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charset="0"/>
              </a:rPr>
              <a:t>T</a:t>
            </a:r>
            <a:r>
              <a:rPr lang="it-IT" baseline="-25000" dirty="0" err="1">
                <a:solidFill>
                  <a:schemeClr val="bg1"/>
                </a:solidFill>
                <a:latin typeface="Calibri" charset="0"/>
              </a:rPr>
              <a:t>eff</a:t>
            </a:r>
            <a:r>
              <a:rPr lang="it-IT" dirty="0">
                <a:solidFill>
                  <a:schemeClr val="bg1"/>
                </a:solidFill>
                <a:latin typeface="Calibri" charset="0"/>
              </a:rPr>
              <a:t>		</a:t>
            </a:r>
            <a:r>
              <a:rPr lang="it-IT" dirty="0" smtClean="0">
                <a:solidFill>
                  <a:schemeClr val="bg1"/>
                </a:solidFill>
                <a:latin typeface="Calibri" charset="0"/>
              </a:rPr>
              <a:t>258K</a:t>
            </a:r>
            <a:r>
              <a:rPr lang="it-IT" dirty="0">
                <a:solidFill>
                  <a:schemeClr val="bg1"/>
                </a:solidFill>
                <a:latin typeface="Calibri" charset="0"/>
              </a:rPr>
              <a:t>			     			 85K</a:t>
            </a:r>
          </a:p>
        </p:txBody>
      </p:sp>
      <p:sp>
        <p:nvSpPr>
          <p:cNvPr id="387089" name="TextBox 16"/>
          <p:cNvSpPr txBox="1">
            <a:spLocks noChangeArrowheads="1"/>
          </p:cNvSpPr>
          <p:nvPr/>
        </p:nvSpPr>
        <p:spPr bwMode="auto">
          <a:xfrm>
            <a:off x="1435100" y="6273800"/>
            <a:ext cx="7708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 charset="0"/>
              </a:rPr>
              <a:t>Life in Titan seas </a:t>
            </a:r>
            <a:r>
              <a:rPr lang="en-US" sz="3200">
                <a:solidFill>
                  <a:schemeClr val="bg1"/>
                </a:solidFill>
                <a:latin typeface="Calibri" charset="0"/>
                <a:sym typeface="Wingdings" charset="2"/>
              </a:rPr>
              <a:t> a second habitable zone?</a:t>
            </a:r>
            <a:r>
              <a:rPr lang="en-US" sz="320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18" name="Multiply 17"/>
          <p:cNvSpPr/>
          <p:nvPr/>
        </p:nvSpPr>
        <p:spPr>
          <a:xfrm>
            <a:off x="1660525" y="4495800"/>
            <a:ext cx="777875" cy="561975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Lightning Bolt 18"/>
          <p:cNvSpPr/>
          <p:nvPr/>
        </p:nvSpPr>
        <p:spPr>
          <a:xfrm>
            <a:off x="685800" y="4343400"/>
            <a:ext cx="1066800" cy="519113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74750" y="1111250"/>
            <a:ext cx="6794500" cy="463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191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Gilliam and McKay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Titan</a:t>
            </a:r>
            <a:endParaRPr lang="it-IT" dirty="0"/>
          </a:p>
        </p:txBody>
      </p:sp>
      <p:pic>
        <p:nvPicPr>
          <p:cNvPr id="3077" name="Picture 5" descr="Total_radia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412875"/>
            <a:ext cx="7040562" cy="49625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6375400"/>
            <a:ext cx="128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Celleti</a:t>
            </a:r>
            <a:r>
              <a:rPr lang="en-US" dirty="0" smtClean="0"/>
              <a:t> et al.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Titan’s atmosphere</a:t>
            </a:r>
          </a:p>
        </p:txBody>
      </p:sp>
      <p:pic>
        <p:nvPicPr>
          <p:cNvPr id="18437" name="Picture 5" descr="temperatur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85800"/>
            <a:ext cx="9144000" cy="5257800"/>
          </a:xfrm>
          <a:noFill/>
          <a:ln/>
        </p:spPr>
      </p:pic>
      <p:sp>
        <p:nvSpPr>
          <p:cNvPr id="18439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     NB – 1D radiative transfer codes are able to produce matching temperature profiles by including what we know about Titan’s composition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30250" y="781050"/>
            <a:ext cx="7683500" cy="5295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368534"/>
            <a:ext cx="191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Gilliam and McKay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609600"/>
          </a:xfrm>
        </p:spPr>
        <p:txBody>
          <a:bodyPr>
            <a:normAutofit fontScale="90000"/>
          </a:bodyPr>
          <a:lstStyle/>
          <a:p>
            <a:r>
              <a:rPr lang="en-US" sz="4000" smtClean="0"/>
              <a:t>The methane “habitable zone”</a:t>
            </a:r>
          </a:p>
        </p:txBody>
      </p:sp>
      <p:sp>
        <p:nvSpPr>
          <p:cNvPr id="389123" name="Content Placeholder 2"/>
          <p:cNvSpPr>
            <a:spLocks noGrp="1"/>
          </p:cNvSpPr>
          <p:nvPr>
            <p:ph idx="1"/>
          </p:nvPr>
        </p:nvSpPr>
        <p:spPr>
          <a:xfrm>
            <a:off x="914400" y="533400"/>
            <a:ext cx="7313613" cy="5110163"/>
          </a:xfrm>
        </p:spPr>
        <p:txBody>
          <a:bodyPr>
            <a:normAutofit lnSpcReduction="10000"/>
          </a:bodyPr>
          <a:lstStyle/>
          <a:p>
            <a:pPr marL="806450" lvl="1" indent="-457200">
              <a:lnSpc>
                <a:spcPct val="80000"/>
              </a:lnSpc>
              <a:buFont typeface="Helvetica" charset="0"/>
              <a:buAutoNum type="arabicPeriod"/>
            </a:pPr>
            <a:endParaRPr lang="en-US" sz="2600" dirty="0" smtClean="0"/>
          </a:p>
          <a:p>
            <a:pPr marL="806450" lvl="1" indent="-457200">
              <a:lnSpc>
                <a:spcPct val="80000"/>
              </a:lnSpc>
              <a:buFont typeface="Helvetica" charset="0"/>
              <a:buAutoNum type="arabicPeriod"/>
            </a:pPr>
            <a:r>
              <a:rPr lang="en-US" sz="2600" dirty="0" smtClean="0"/>
              <a:t>Situated at 1 AU—a quiescent region—avoiding the region of flares and tidal locking around M dwarfs.</a:t>
            </a:r>
          </a:p>
          <a:p>
            <a:pPr marL="806450" lvl="1" indent="-457200">
              <a:lnSpc>
                <a:spcPct val="80000"/>
              </a:lnSpc>
              <a:buFont typeface="Helvetica" charset="0"/>
              <a:buAutoNum type="arabicPeriod"/>
            </a:pPr>
            <a:r>
              <a:rPr lang="en-US" sz="2600" dirty="0" smtClean="0"/>
              <a:t>Methane hydrologic cycles may be more common than “water” hydrologic cycles in the cosmos. </a:t>
            </a:r>
          </a:p>
          <a:p>
            <a:pPr marL="806450" lvl="1" indent="-457200">
              <a:lnSpc>
                <a:spcPct val="80000"/>
              </a:lnSpc>
              <a:buFont typeface="Helvetica" charset="0"/>
              <a:buAutoNum type="arabicPeriod"/>
            </a:pPr>
            <a:r>
              <a:rPr lang="en-US" sz="2600" dirty="0" smtClean="0"/>
              <a:t>M dwarfs are </a:t>
            </a:r>
            <a:r>
              <a:rPr lang="en-US" sz="2600" i="1" dirty="0" smtClean="0"/>
              <a:t>the most common stars</a:t>
            </a:r>
            <a:r>
              <a:rPr lang="en-US" sz="2600" dirty="0" smtClean="0"/>
              <a:t> in the cosmos—Titan might be the most common type of “habitable” planet*. </a:t>
            </a:r>
          </a:p>
          <a:p>
            <a:pPr marL="806450" lvl="1" indent="-457200">
              <a:lnSpc>
                <a:spcPct val="80000"/>
              </a:lnSpc>
              <a:buFont typeface="Helvetica" charset="0"/>
              <a:buAutoNum type="arabicPeriod"/>
            </a:pPr>
            <a:r>
              <a:rPr lang="en-US" sz="2600" dirty="0" smtClean="0"/>
              <a:t>M-dwarfs stay on the main sequence for longer than the age of universe…plenty of time for “slow” development of “life”</a:t>
            </a:r>
          </a:p>
          <a:p>
            <a:pPr marL="806450" lvl="1" indent="-457200">
              <a:lnSpc>
                <a:spcPct val="80000"/>
              </a:lnSpc>
              <a:buFont typeface="Helvetica" charset="0"/>
              <a:buAutoNum type="arabicPeriod"/>
            </a:pPr>
            <a:r>
              <a:rPr lang="en-US" sz="2600" dirty="0" smtClean="0"/>
              <a:t>An observable Titan would need to be the size of the </a:t>
            </a:r>
            <a:r>
              <a:rPr lang="en-US" sz="2600" dirty="0" err="1" smtClean="0"/>
              <a:t>Earth</a:t>
            </a:r>
            <a:r>
              <a:rPr lang="en-US" sz="2600" dirty="0" err="1" smtClean="0">
                <a:sym typeface="Wingdings" charset="2"/>
              </a:rPr>
              <a:t></a:t>
            </a:r>
            <a:r>
              <a:rPr lang="en-US" sz="2600" dirty="0" smtClean="0">
                <a:sym typeface="Wingdings" charset="2"/>
              </a:rPr>
              <a:t> larger contribution from internal heat flow by a factor of ~5-10. </a:t>
            </a: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"/>
            <a:ext cx="7772400" cy="4114800"/>
          </a:xfrm>
        </p:spPr>
        <p:txBody>
          <a:bodyPr/>
          <a:lstStyle/>
          <a:p>
            <a:pPr marL="1295400" lvl="2" indent="-381000">
              <a:buFontTx/>
              <a:buAutoNum type="arabicPeriod"/>
            </a:pPr>
            <a:endParaRPr lang="en-US" sz="1400" dirty="0">
              <a:latin typeface="Times New Roman" charset="0"/>
            </a:endParaRPr>
          </a:p>
          <a:p>
            <a:pPr marL="533400" indent="-533400">
              <a:buFontTx/>
              <a:buNone/>
            </a:pPr>
            <a:endParaRPr lang="en-US" sz="1800" dirty="0"/>
          </a:p>
        </p:txBody>
      </p:sp>
      <p:pic>
        <p:nvPicPr>
          <p:cNvPr id="5" name="Picture 4" descr="PIA11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858" y="3886200"/>
            <a:ext cx="5187142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914400"/>
            <a:ext cx="3498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matter which is </a:t>
            </a:r>
            <a:r>
              <a:rPr lang="en-US" i="1" dirty="0" smtClean="0"/>
              <a:t>your</a:t>
            </a:r>
            <a:r>
              <a:rPr lang="en-US" dirty="0" smtClean="0"/>
              <a:t> </a:t>
            </a:r>
            <a:r>
              <a:rPr lang="en-US" dirty="0" err="1" smtClean="0"/>
              <a:t>hab</a:t>
            </a:r>
            <a:r>
              <a:rPr lang="en-US" dirty="0" smtClean="0"/>
              <a:t> zone...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" y="46482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....may your search for life be a fruitful </a:t>
            </a:r>
            <a:r>
              <a:rPr lang="en-US" dirty="0" smtClean="0"/>
              <a:t>one!</a:t>
            </a:r>
            <a:endParaRPr lang="en-US" dirty="0"/>
          </a:p>
        </p:txBody>
      </p:sp>
      <p:pic>
        <p:nvPicPr>
          <p:cNvPr id="10" name="Picture 9" descr="sulla_confine_con_messic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88193" cy="3657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215900"/>
            <a:ext cx="8826500" cy="642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Oval 2"/>
          <p:cNvSpPr>
            <a:spLocks noChangeArrowheads="1"/>
          </p:cNvSpPr>
          <p:nvPr/>
        </p:nvSpPr>
        <p:spPr bwMode="auto">
          <a:xfrm>
            <a:off x="-3124200" y="-1600200"/>
            <a:ext cx="4648200" cy="44958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it-IT" b="1"/>
          </a:p>
        </p:txBody>
      </p:sp>
      <p:sp>
        <p:nvSpPr>
          <p:cNvPr id="355331" name="Oval 3"/>
          <p:cNvSpPr>
            <a:spLocks noChangeArrowheads="1"/>
          </p:cNvSpPr>
          <p:nvPr/>
        </p:nvSpPr>
        <p:spPr bwMode="auto">
          <a:xfrm>
            <a:off x="-800100" y="3886200"/>
            <a:ext cx="1600200" cy="1600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5332" name="Picture 4" descr="Ear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19200"/>
            <a:ext cx="530225" cy="561975"/>
          </a:xfrm>
          <a:prstGeom prst="rect">
            <a:avLst/>
          </a:prstGeom>
          <a:noFill/>
        </p:spPr>
      </p:pic>
      <p:sp>
        <p:nvSpPr>
          <p:cNvPr id="355333" name="Line 5"/>
          <p:cNvSpPr>
            <a:spLocks noChangeShapeType="1"/>
          </p:cNvSpPr>
          <p:nvPr/>
        </p:nvSpPr>
        <p:spPr bwMode="auto">
          <a:xfrm>
            <a:off x="1981200" y="3124200"/>
            <a:ext cx="6858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334" name="Line 6"/>
          <p:cNvSpPr>
            <a:spLocks noChangeShapeType="1"/>
          </p:cNvSpPr>
          <p:nvPr/>
        </p:nvSpPr>
        <p:spPr bwMode="auto">
          <a:xfrm>
            <a:off x="8839200" y="2819400"/>
            <a:ext cx="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335" name="Line 7"/>
          <p:cNvSpPr>
            <a:spLocks noChangeShapeType="1"/>
          </p:cNvSpPr>
          <p:nvPr/>
        </p:nvSpPr>
        <p:spPr bwMode="auto">
          <a:xfrm>
            <a:off x="5105400" y="2819400"/>
            <a:ext cx="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336" name="Line 8"/>
          <p:cNvSpPr>
            <a:spLocks noChangeShapeType="1"/>
          </p:cNvSpPr>
          <p:nvPr/>
        </p:nvSpPr>
        <p:spPr bwMode="auto">
          <a:xfrm>
            <a:off x="1981200" y="2819400"/>
            <a:ext cx="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5337" name="Picture 9" descr="Ear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4495800"/>
            <a:ext cx="530225" cy="561975"/>
          </a:xfrm>
          <a:prstGeom prst="rect">
            <a:avLst/>
          </a:prstGeom>
          <a:noFill/>
        </p:spPr>
      </p:pic>
      <p:sp>
        <p:nvSpPr>
          <p:cNvPr id="355338" name="Text Box 10"/>
          <p:cNvSpPr txBox="1">
            <a:spLocks noChangeArrowheads="1"/>
          </p:cNvSpPr>
          <p:nvPr/>
        </p:nvSpPr>
        <p:spPr bwMode="auto">
          <a:xfrm>
            <a:off x="1660525" y="3471863"/>
            <a:ext cx="748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0.1 AU			      1 AU				    10 AU</a:t>
            </a:r>
          </a:p>
        </p:txBody>
      </p:sp>
      <p:sp>
        <p:nvSpPr>
          <p:cNvPr id="355339" name="Text Box 11"/>
          <p:cNvSpPr txBox="1">
            <a:spLocks noChangeArrowheads="1"/>
          </p:cNvSpPr>
          <p:nvPr/>
        </p:nvSpPr>
        <p:spPr bwMode="auto">
          <a:xfrm>
            <a:off x="0" y="44958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/>
              <a:t>M V</a:t>
            </a:r>
          </a:p>
        </p:txBody>
      </p:sp>
      <p:sp>
        <p:nvSpPr>
          <p:cNvPr id="355340" name="Text Box 12"/>
          <p:cNvSpPr txBox="1">
            <a:spLocks noChangeArrowheads="1"/>
          </p:cNvSpPr>
          <p:nvPr/>
        </p:nvSpPr>
        <p:spPr bwMode="auto">
          <a:xfrm>
            <a:off x="609600" y="6858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/>
              <a:t>G V</a:t>
            </a:r>
          </a:p>
        </p:txBody>
      </p:sp>
      <p:sp>
        <p:nvSpPr>
          <p:cNvPr id="355343" name="Text Box 15"/>
          <p:cNvSpPr txBox="1">
            <a:spLocks noChangeArrowheads="1"/>
          </p:cNvSpPr>
          <p:nvPr/>
        </p:nvSpPr>
        <p:spPr bwMode="auto">
          <a:xfrm>
            <a:off x="4191000" y="683181"/>
            <a:ext cx="2492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T</a:t>
            </a:r>
            <a:r>
              <a:rPr lang="it-IT" b="1" baseline="-25000" dirty="0" err="1">
                <a:solidFill>
                  <a:schemeClr val="bg1"/>
                </a:solidFill>
              </a:rPr>
              <a:t>eff</a:t>
            </a:r>
            <a:r>
              <a:rPr lang="it-IT" b="1" dirty="0">
                <a:solidFill>
                  <a:schemeClr val="bg1"/>
                </a:solidFill>
              </a:rPr>
              <a:t>	</a:t>
            </a:r>
            <a:r>
              <a:rPr lang="it-IT" b="1" dirty="0" smtClean="0">
                <a:solidFill>
                  <a:schemeClr val="bg1"/>
                </a:solidFill>
              </a:rPr>
              <a:t>258K</a:t>
            </a:r>
            <a:r>
              <a:rPr lang="it-IT" b="1" dirty="0">
                <a:solidFill>
                  <a:schemeClr val="bg1"/>
                </a:solidFill>
              </a:rPr>
              <a:t>		</a:t>
            </a:r>
            <a:r>
              <a:rPr lang="it-IT" b="1" dirty="0" smtClean="0">
                <a:solidFill>
                  <a:schemeClr val="bg1"/>
                </a:solidFill>
              </a:rPr>
              <a:t>	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55344" name="Text Box 16"/>
          <p:cNvSpPr txBox="1">
            <a:spLocks noChangeArrowheads="1"/>
          </p:cNvSpPr>
          <p:nvPr/>
        </p:nvSpPr>
        <p:spPr bwMode="auto">
          <a:xfrm>
            <a:off x="1295400" y="5257800"/>
            <a:ext cx="2492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T</a:t>
            </a:r>
            <a:r>
              <a:rPr lang="it-IT" b="1" baseline="-25000" dirty="0" err="1">
                <a:solidFill>
                  <a:schemeClr val="bg1"/>
                </a:solidFill>
              </a:rPr>
              <a:t>eff</a:t>
            </a:r>
            <a:r>
              <a:rPr lang="it-IT" b="1" dirty="0">
                <a:solidFill>
                  <a:schemeClr val="bg1"/>
                </a:solidFill>
              </a:rPr>
              <a:t>	</a:t>
            </a:r>
            <a:r>
              <a:rPr lang="it-IT" b="1" dirty="0" smtClean="0">
                <a:solidFill>
                  <a:schemeClr val="bg1"/>
                </a:solidFill>
              </a:rPr>
              <a:t>258K</a:t>
            </a:r>
            <a:r>
              <a:rPr lang="it-IT" b="1" dirty="0">
                <a:solidFill>
                  <a:schemeClr val="bg1"/>
                </a:solidFill>
              </a:rPr>
              <a:t>		</a:t>
            </a:r>
            <a:r>
              <a:rPr lang="it-IT" b="1" dirty="0" smtClean="0">
                <a:solidFill>
                  <a:schemeClr val="bg1"/>
                </a:solidFill>
              </a:rPr>
              <a:t>	 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7779" y="313266"/>
            <a:ext cx="8421854" cy="5122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333" y="5664200"/>
            <a:ext cx="3244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Seager</a:t>
            </a:r>
            <a:r>
              <a:rPr lang="en-US" dirty="0" smtClean="0"/>
              <a:t> et al. 0808.1913 </a:t>
            </a:r>
            <a:r>
              <a:rPr lang="en-US" dirty="0" err="1" smtClean="0"/>
              <a:t>Astro</a:t>
            </a:r>
            <a:r>
              <a:rPr lang="en-US" dirty="0" smtClean="0"/>
              <a:t>-ph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57200"/>
            <a:ext cx="5975350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403225" y="6469063"/>
            <a:ext cx="5159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/>
              <a:t>Valenti et al 2007</a:t>
            </a:r>
          </a:p>
        </p:txBody>
      </p:sp>
      <p:sp>
        <p:nvSpPr>
          <p:cNvPr id="312324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5159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/>
              <a:t>JWST transit of an Earth-sized, ocean-covered world</a:t>
            </a:r>
          </a:p>
        </p:txBody>
      </p:sp>
      <p:pic>
        <p:nvPicPr>
          <p:cNvPr id="312325" name="Picture 5" descr="jwst_Dec03_wo_B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0"/>
            <a:ext cx="1905000" cy="1773238"/>
          </a:xfrm>
          <a:prstGeom prst="rect">
            <a:avLst/>
          </a:prstGeom>
          <a:noFill/>
        </p:spPr>
      </p:pic>
      <p:sp>
        <p:nvSpPr>
          <p:cNvPr id="312326" name="Rectangle 6"/>
          <p:cNvSpPr>
            <a:spLocks noChangeArrowheads="1"/>
          </p:cNvSpPr>
          <p:nvPr/>
        </p:nvSpPr>
        <p:spPr bwMode="auto">
          <a:xfrm>
            <a:off x="-2009775" y="41830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57200"/>
            <a:ext cx="5517495" cy="6102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190218"/>
            <a:ext cx="188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Deming et </a:t>
            </a:r>
            <a:r>
              <a:rPr lang="en-US" smtClean="0"/>
              <a:t>al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412750"/>
            <a:ext cx="79629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76200" y="6550025"/>
            <a:ext cx="2182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Pierrehumbert et al 2011</a:t>
            </a:r>
            <a:endParaRPr lang="en-US" sz="1400" i="1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410200" y="3505200"/>
            <a:ext cx="1416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Gliese 581g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3011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76200" y="6550025"/>
            <a:ext cx="2182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Pierrehumbert et al 2011</a:t>
            </a:r>
            <a:endParaRPr lang="en-US" sz="1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358</Words>
  <Application>Microsoft Macintosh PowerPoint</Application>
  <PresentationFormat>On-screen Show (4:3)</PresentationFormat>
  <Paragraphs>38</Paragraphs>
  <Slides>16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Titan</vt:lpstr>
      <vt:lpstr>Titan’s atmosphere</vt:lpstr>
      <vt:lpstr>Slide 14</vt:lpstr>
      <vt:lpstr>The methane “habitable zone”</vt:lpstr>
      <vt:lpstr>Slide 16</vt:lpstr>
    </vt:vector>
  </TitlesOfParts>
  <Company>University of Arizona</Company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Lunine</dc:creator>
  <cp:lastModifiedBy>Jonathan Lunine</cp:lastModifiedBy>
  <cp:revision>13</cp:revision>
  <dcterms:created xsi:type="dcterms:W3CDTF">2011-04-08T15:22:06Z</dcterms:created>
  <dcterms:modified xsi:type="dcterms:W3CDTF">2011-04-08T15:46:53Z</dcterms:modified>
</cp:coreProperties>
</file>